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33"/>
  </p:notesMasterIdLst>
  <p:sldIdLst>
    <p:sldId id="280" r:id="rId2"/>
    <p:sldId id="284" r:id="rId3"/>
    <p:sldId id="286" r:id="rId4"/>
    <p:sldId id="285" r:id="rId5"/>
    <p:sldId id="287" r:id="rId6"/>
    <p:sldId id="281" r:id="rId7"/>
    <p:sldId id="291" r:id="rId8"/>
    <p:sldId id="282" r:id="rId9"/>
    <p:sldId id="290" r:id="rId10"/>
    <p:sldId id="283" r:id="rId11"/>
    <p:sldId id="256" r:id="rId12"/>
    <p:sldId id="279"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88" r:id="rId31"/>
    <p:sldId id="289"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1124744" y="4343400"/>
            <a:ext cx="4608512"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 name="Shape 5"/>
          <p:cNvSpPr txBox="1">
            <a:spLocks noGrp="1"/>
          </p:cNvSpPr>
          <p:nvPr>
            <p:ph type="sldNum" idx="12"/>
          </p:nvPr>
        </p:nvSpPr>
        <p:spPr>
          <a:xfrm>
            <a:off x="6022876" y="8686800"/>
            <a:ext cx="835124"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Arial"/>
                <a:ea typeface="Arial"/>
                <a:cs typeface="Arial"/>
                <a:sym typeface="Arial"/>
              </a:rPr>
              <a:t>‹#›</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56167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Unit 1 and Unit 2, onscreen tests are available on demand starting from January 2018. These tests use a range of question types, including examiner-marked. As tests have a full marking process, results for individual learners will be released once the process is complete and the time to results issue will vary. Learners must be prepared for external assessment by the time they undertake it. In preparing learners for assessment you will want to take account of required learning time, the relationship with any other external assessments and opportunities for resits. Learners who take an external assessment and who do not perform as expected may have one further opportunity using a later external assessment. Learners cannot take a further assessment until they have a result from the first assessment. Learners who attempt an external assessment twice will have the better of the grades achieved used in the final grade calculation for the qualification.</a:t>
            </a:r>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305572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04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25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08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97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31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80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115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30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81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86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230124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60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04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95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8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57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96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34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784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Option2">
    <p:bg>
      <p:bgPr>
        <a:solidFill>
          <a:schemeClr val="lt1"/>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447675" y="1681200"/>
            <a:ext cx="3733800" cy="2063261"/>
          </a:xfrm>
          <a:prstGeom prst="rect">
            <a:avLst/>
          </a:prstGeom>
          <a:noFill/>
          <a:ln>
            <a:noFill/>
          </a:ln>
        </p:spPr>
        <p:txBody>
          <a:bodyPr lIns="91425" tIns="91425" rIns="91425" bIns="91425" anchor="t" anchorCtr="0"/>
          <a:lstStyle>
            <a:lvl1pPr marL="0" marR="0" lvl="0" indent="0" algn="l" rtl="0">
              <a:lnSpc>
                <a:spcPct val="116666"/>
              </a:lnSpc>
              <a:spcBef>
                <a:spcPts val="0"/>
              </a:spcBef>
              <a:buClr>
                <a:schemeClr val="lt2"/>
              </a:buClr>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subTitle" idx="1"/>
          </p:nvPr>
        </p:nvSpPr>
        <p:spPr>
          <a:xfrm>
            <a:off x="446400" y="4057200"/>
            <a:ext cx="3444109" cy="113079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5" name="Shape 15"/>
          <p:cNvSpPr txBox="1">
            <a:spLocks noGrp="1"/>
          </p:cNvSpPr>
          <p:nvPr>
            <p:ph type="body" idx="2"/>
          </p:nvPr>
        </p:nvSpPr>
        <p:spPr>
          <a:xfrm>
            <a:off x="444522" y="6265862"/>
            <a:ext cx="3965553"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Shape 16"/>
          <p:cNvSpPr>
            <a:spLocks noGrp="1"/>
          </p:cNvSpPr>
          <p:nvPr>
            <p:ph type="pic" idx="3"/>
          </p:nvPr>
        </p:nvSpPr>
        <p:spPr>
          <a:xfrm>
            <a:off x="4581523"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 name="Shape 17"/>
          <p:cNvPicPr preferRelativeResize="0"/>
          <p:nvPr/>
        </p:nvPicPr>
        <p:blipFill rotWithShape="1">
          <a:blip r:embed="rId2">
            <a:alphaModFix/>
          </a:blip>
          <a:srcRect/>
          <a:stretch/>
        </p:blipFill>
        <p:spPr>
          <a:xfrm>
            <a:off x="460375" y="409107"/>
            <a:ext cx="1144799" cy="8110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tatement and Image Option2">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40000" y="418050"/>
            <a:ext cx="4470149"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540000" y="1695449"/>
            <a:ext cx="4511674"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a:spLocks noGrp="1"/>
          </p:cNvSpPr>
          <p:nvPr>
            <p:ph type="pic" idx="2"/>
          </p:nvPr>
        </p:nvSpPr>
        <p:spPr>
          <a:xfrm>
            <a:off x="5876925" y="0"/>
            <a:ext cx="32670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9" name="Shape 59"/>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tatement and Image Option3">
    <p:bg>
      <p:bgPr>
        <a:solidFill>
          <a:srgbClr val="FFFFFF"/>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39999" y="418050"/>
            <a:ext cx="3681163"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539999" y="1695449"/>
            <a:ext cx="36811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3"/>
          </p:nvPr>
        </p:nvSpPr>
        <p:spPr>
          <a:xfrm>
            <a:off x="542925" y="5838825"/>
            <a:ext cx="3678238" cy="457200"/>
          </a:xfrm>
          <a:prstGeom prst="rect">
            <a:avLst/>
          </a:prstGeom>
          <a:noFill/>
          <a:ln>
            <a:noFill/>
          </a:ln>
        </p:spPr>
        <p:txBody>
          <a:bodyPr lIns="91425" tIns="91425" rIns="91425" bIns="91425" anchor="t" anchorCtr="0"/>
          <a:lstStyle>
            <a:lvl1pPr marL="0" marR="0" lvl="0" indent="0" algn="l" rtl="0">
              <a:lnSpc>
                <a:spcPct val="118181"/>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5" name="Shape 65"/>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tement and Image Option4">
    <p:bg>
      <p:bgPr>
        <a:solidFill>
          <a:srgbClr val="FFFFFF"/>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539999" y="418050"/>
            <a:ext cx="4517775"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539999" y="1695449"/>
            <a:ext cx="4517775"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Shape 69"/>
          <p:cNvSpPr>
            <a:spLocks noGrp="1"/>
          </p:cNvSpPr>
          <p:nvPr>
            <p:ph type="pic" idx="2"/>
          </p:nvPr>
        </p:nvSpPr>
        <p:spPr>
          <a:xfrm>
            <a:off x="5867400" y="0"/>
            <a:ext cx="3276600"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42925" y="5838825"/>
            <a:ext cx="3581399" cy="457200"/>
          </a:xfrm>
          <a:prstGeom prst="rect">
            <a:avLst/>
          </a:prstGeom>
          <a:noFill/>
          <a:ln>
            <a:noFill/>
          </a:ln>
        </p:spPr>
        <p:txBody>
          <a:bodyPr lIns="91425" tIns="91425" rIns="91425" bIns="91425" anchor="t" anchorCtr="0"/>
          <a:lstStyle>
            <a:lvl1pPr marL="0" marR="0" lvl="0" indent="0" algn="l" rtl="0">
              <a:lnSpc>
                <a:spcPct val="118181"/>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1" name="Shape 71"/>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tement and Image Option5">
    <p:bg>
      <p:bgPr>
        <a:solidFill>
          <a:srgbClr val="FFFFFF"/>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698875" y="418050"/>
            <a:ext cx="3520632"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3698875" y="1695449"/>
            <a:ext cx="4986338"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a:spLocks noGrp="1"/>
          </p:cNvSpPr>
          <p:nvPr>
            <p:ph type="pic" idx="2"/>
          </p:nvPr>
        </p:nvSpPr>
        <p:spPr>
          <a:xfrm>
            <a:off x="0" y="0"/>
            <a:ext cx="3276600"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6" name="Shape 76"/>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77" name="Shape 77"/>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tement and Image Option6">
    <p:bg>
      <p:bgPr>
        <a:solidFill>
          <a:srgbClr val="FFFFFF"/>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539997" y="418050"/>
            <a:ext cx="6241800" cy="8487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a:off x="539999" y="1400174"/>
            <a:ext cx="50527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a:spLocks noGrp="1"/>
          </p:cNvSpPr>
          <p:nvPr>
            <p:ph type="pic" idx="2"/>
          </p:nvPr>
        </p:nvSpPr>
        <p:spPr>
          <a:xfrm>
            <a:off x="6048375" y="1447799"/>
            <a:ext cx="2562225" cy="4524374"/>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2" name="Shape 82"/>
          <p:cNvCxnSpPr/>
          <p:nvPr/>
        </p:nvCxnSpPr>
        <p:spPr>
          <a:xfrm>
            <a:off x="533400" y="6124575"/>
            <a:ext cx="8086724" cy="0"/>
          </a:xfrm>
          <a:prstGeom prst="straightConnector1">
            <a:avLst/>
          </a:prstGeom>
          <a:noFill/>
          <a:ln w="9525" cap="flat" cmpd="sng">
            <a:solidFill>
              <a:schemeClr val="lt2"/>
            </a:solidFill>
            <a:prstDash val="solid"/>
            <a:round/>
            <a:headEnd type="none" w="med" len="med"/>
            <a:tailEnd type="none" w="med" len="med"/>
          </a:ln>
        </p:spPr>
      </p:cxnSp>
      <p:sp>
        <p:nvSpPr>
          <p:cNvPr id="83" name="Shape 83"/>
          <p:cNvSpPr txBox="1">
            <a:spLocks noGrp="1"/>
          </p:cNvSpPr>
          <p:nvPr>
            <p:ph type="body" idx="3"/>
          </p:nvPr>
        </p:nvSpPr>
        <p:spPr>
          <a:xfrm>
            <a:off x="5267325" y="6172200"/>
            <a:ext cx="3343274" cy="257175"/>
          </a:xfrm>
          <a:prstGeom prst="rect">
            <a:avLst/>
          </a:prstGeom>
          <a:noFill/>
          <a:ln>
            <a:noFill/>
          </a:ln>
        </p:spPr>
        <p:txBody>
          <a:bodyPr lIns="91425" tIns="91425" rIns="91425" bIns="91425" anchor="t" anchorCtr="0"/>
          <a:lstStyle>
            <a:lvl1pPr marL="0" marR="0" lvl="0" indent="0" algn="r" rtl="0">
              <a:lnSpc>
                <a:spcPct val="150000"/>
              </a:lnSpc>
              <a:spcBef>
                <a:spcPts val="0"/>
              </a:spcBef>
              <a:spcAft>
                <a:spcPts val="0"/>
              </a:spcAft>
              <a:buClr>
                <a:schemeClr val="lt2"/>
              </a:buClr>
              <a:buFont typeface="Arial"/>
              <a:buNone/>
              <a:defRPr sz="6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4" name="Shape 84"/>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85" name="Shape 85"/>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pic>
        <p:nvPicPr>
          <p:cNvPr id="86" name="Shape 86"/>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roduct Page">
    <p:bg>
      <p:bgPr>
        <a:solidFill>
          <a:srgbClr val="FFFFFF"/>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40000" y="417600"/>
            <a:ext cx="5956050" cy="5253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p:nvPr/>
        </p:nvSpPr>
        <p:spPr>
          <a:xfrm>
            <a:off x="542925" y="1752600"/>
            <a:ext cx="4857750" cy="4467224"/>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0" name="Shape 90"/>
          <p:cNvSpPr txBox="1">
            <a:spLocks noGrp="1"/>
          </p:cNvSpPr>
          <p:nvPr>
            <p:ph type="body" idx="1"/>
          </p:nvPr>
        </p:nvSpPr>
        <p:spPr>
          <a:xfrm>
            <a:off x="790575" y="1943100"/>
            <a:ext cx="4257674" cy="3162300"/>
          </a:xfrm>
          <a:prstGeom prst="rect">
            <a:avLst/>
          </a:prstGeom>
          <a:noFill/>
          <a:ln>
            <a:noFill/>
          </a:ln>
        </p:spPr>
        <p:txBody>
          <a:bodyPr lIns="91425" tIns="91425" rIns="91425" bIns="91425" anchor="t" anchorCtr="0"/>
          <a:lstStyle>
            <a:lvl1pPr marL="0" marR="0" lvl="0" indent="0" algn="l" rtl="0">
              <a:lnSpc>
                <a:spcPct val="115384"/>
              </a:lnSpc>
              <a:spcBef>
                <a:spcPts val="0"/>
              </a:spcBef>
              <a:spcAft>
                <a:spcPts val="0"/>
              </a:spcAft>
              <a:buClr>
                <a:srgbClr val="FFFFFF"/>
              </a:buClr>
              <a:buFont typeface="Arial"/>
              <a:buNone/>
              <a:defRPr sz="1300" b="0" i="0" u="none" strike="noStrike" cap="none">
                <a:solidFill>
                  <a:srgbClr val="FFFFFF"/>
                </a:solidFill>
                <a:latin typeface="Arial"/>
                <a:ea typeface="Arial"/>
                <a:cs typeface="Arial"/>
                <a:sym typeface="Arial"/>
              </a:defRPr>
            </a:lvl1pPr>
            <a:lvl2pPr marL="180975" marR="0" lvl="1" indent="-117475" algn="l" rtl="0">
              <a:lnSpc>
                <a:spcPct val="130000"/>
              </a:lnSpc>
              <a:spcBef>
                <a:spcPts val="0"/>
              </a:spcBef>
              <a:spcAft>
                <a:spcPts val="567"/>
              </a:spcAft>
              <a:buClr>
                <a:schemeClr val="lt2"/>
              </a:buClr>
              <a:buSzPct val="100000"/>
              <a:buFont typeface="Arial"/>
              <a:buChar char="•"/>
              <a:defRPr sz="1000" b="0" i="0" u="none" strike="noStrike" cap="none">
                <a:solidFill>
                  <a:schemeClr val="lt1"/>
                </a:solidFill>
                <a:latin typeface="Arial"/>
                <a:ea typeface="Arial"/>
                <a:cs typeface="Arial"/>
                <a:sym typeface="Arial"/>
              </a:defRPr>
            </a:lvl2pPr>
            <a:lvl3pPr marL="352425" marR="0" lvl="2" indent="-111125" algn="l" rtl="0">
              <a:lnSpc>
                <a:spcPct val="130000"/>
              </a:lnSpc>
              <a:spcBef>
                <a:spcPts val="0"/>
              </a:spcBef>
              <a:spcAft>
                <a:spcPts val="567"/>
              </a:spcAft>
              <a:buClr>
                <a:schemeClr val="accent4"/>
              </a:buClr>
              <a:buSzPct val="100000"/>
              <a:buFont typeface="Arial"/>
              <a:buChar char="‒"/>
              <a:defRPr sz="1000" b="0" i="0" u="none" strike="noStrike" cap="none">
                <a:solidFill>
                  <a:schemeClr val="lt1"/>
                </a:solidFill>
                <a:latin typeface="Arial"/>
                <a:ea typeface="Arial"/>
                <a:cs typeface="Arial"/>
                <a:sym typeface="Arial"/>
              </a:defRPr>
            </a:lvl3pPr>
            <a:lvl4pPr marL="781050" marR="0" lvl="3" indent="-6350" algn="l" rtl="0">
              <a:lnSpc>
                <a:spcPct val="130000"/>
              </a:lnSpc>
              <a:spcBef>
                <a:spcPts val="0"/>
              </a:spcBef>
              <a:spcAft>
                <a:spcPts val="567"/>
              </a:spcAft>
              <a:buClr>
                <a:schemeClr val="dk1"/>
              </a:buClr>
              <a:buFont typeface="Arial"/>
              <a:buNone/>
              <a:defRPr sz="1000" b="0" i="0" u="none" strike="noStrike" cap="none">
                <a:solidFill>
                  <a:schemeClr val="lt1"/>
                </a:solidFill>
                <a:latin typeface="Arial"/>
                <a:ea typeface="Arial"/>
                <a:cs typeface="Arial"/>
                <a:sym typeface="Arial"/>
              </a:defRPr>
            </a:lvl4pPr>
            <a:lvl5pPr marL="2057400" marR="0" lvl="4" indent="-165100" algn="l" rtl="0">
              <a:lnSpc>
                <a:spcPct val="130000"/>
              </a:lnSpc>
              <a:spcBef>
                <a:spcPts val="0"/>
              </a:spcBef>
              <a:spcAft>
                <a:spcPts val="567"/>
              </a:spcAft>
              <a:buClr>
                <a:schemeClr val="lt1"/>
              </a:buClr>
              <a:buSzPct val="100000"/>
              <a:buFont typeface="Arial"/>
              <a:buChar char="»"/>
              <a:defRPr sz="1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p:nvPr/>
        </p:nvSpPr>
        <p:spPr>
          <a:xfrm>
            <a:off x="5524500" y="3324225"/>
            <a:ext cx="3096621" cy="28956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2" name="Shape 92"/>
          <p:cNvSpPr>
            <a:spLocks noGrp="1"/>
          </p:cNvSpPr>
          <p:nvPr>
            <p:ph type="pic" idx="2"/>
          </p:nvPr>
        </p:nvSpPr>
        <p:spPr>
          <a:xfrm>
            <a:off x="5524500" y="1752600"/>
            <a:ext cx="3095999" cy="1571623"/>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body" idx="3"/>
          </p:nvPr>
        </p:nvSpPr>
        <p:spPr>
          <a:xfrm>
            <a:off x="5663789" y="3457573"/>
            <a:ext cx="2756310" cy="2390775"/>
          </a:xfrm>
          <a:prstGeom prst="rect">
            <a:avLst/>
          </a:prstGeom>
          <a:noFill/>
          <a:ln>
            <a:noFill/>
          </a:ln>
        </p:spPr>
        <p:txBody>
          <a:bodyPr lIns="91425" tIns="91425" rIns="91425" bIns="91425" anchor="t" anchorCtr="0"/>
          <a:lstStyle>
            <a:lvl1pPr marL="0" marR="0" lvl="0" indent="0" algn="l" rtl="0">
              <a:lnSpc>
                <a:spcPct val="122222"/>
              </a:lnSpc>
              <a:spcBef>
                <a:spcPts val="600"/>
              </a:spcBef>
              <a:spcAft>
                <a:spcPts val="0"/>
              </a:spcAft>
              <a:buClr>
                <a:schemeClr val="lt2"/>
              </a:buClr>
              <a:buFont typeface="Arial"/>
              <a:buNone/>
              <a:defRPr sz="900" b="1" i="0" u="none" strike="noStrike" cap="none">
                <a:solidFill>
                  <a:schemeClr val="lt2"/>
                </a:solidFill>
                <a:latin typeface="Arial"/>
                <a:ea typeface="Arial"/>
                <a:cs typeface="Arial"/>
                <a:sym typeface="Arial"/>
              </a:defRPr>
            </a:lvl1pPr>
            <a:lvl2pPr marL="114300" marR="0" lvl="1" indent="-57150" algn="l" rtl="0">
              <a:lnSpc>
                <a:spcPct val="122222"/>
              </a:lnSpc>
              <a:spcBef>
                <a:spcPts val="600"/>
              </a:spcBef>
              <a:spcAft>
                <a:spcPts val="0"/>
              </a:spcAft>
              <a:buClr>
                <a:schemeClr val="dk2"/>
              </a:buClr>
              <a:buSzPct val="100000"/>
              <a:buFont typeface="Arial"/>
              <a:buChar char="•"/>
              <a:defRPr sz="900" b="0" i="0" u="none" strike="noStrike" cap="none">
                <a:solidFill>
                  <a:schemeClr val="lt2"/>
                </a:solidFill>
                <a:latin typeface="Arial"/>
                <a:ea typeface="Arial"/>
                <a:cs typeface="Arial"/>
                <a:sym typeface="Arial"/>
              </a:defRPr>
            </a:lvl2pPr>
            <a:lvl3pPr marL="352425" marR="0" lvl="2" indent="-111125" algn="l" rtl="0">
              <a:lnSpc>
                <a:spcPct val="130000"/>
              </a:lnSpc>
              <a:spcBef>
                <a:spcPts val="0"/>
              </a:spcBef>
              <a:spcAft>
                <a:spcPts val="567"/>
              </a:spcAft>
              <a:buClr>
                <a:schemeClr val="accent4"/>
              </a:buClr>
              <a:buSzPct val="100000"/>
              <a:buFont typeface="Arial"/>
              <a:buChar char="‒"/>
              <a:defRPr sz="1000" b="0" i="0" u="none" strike="noStrike" cap="none">
                <a:solidFill>
                  <a:schemeClr val="lt1"/>
                </a:solidFill>
                <a:latin typeface="Arial"/>
                <a:ea typeface="Arial"/>
                <a:cs typeface="Arial"/>
                <a:sym typeface="Arial"/>
              </a:defRPr>
            </a:lvl3pPr>
            <a:lvl4pPr marL="781050" marR="0" lvl="3" indent="-6350" algn="l" rtl="0">
              <a:lnSpc>
                <a:spcPct val="130000"/>
              </a:lnSpc>
              <a:spcBef>
                <a:spcPts val="0"/>
              </a:spcBef>
              <a:spcAft>
                <a:spcPts val="567"/>
              </a:spcAft>
              <a:buClr>
                <a:schemeClr val="dk1"/>
              </a:buClr>
              <a:buFont typeface="Arial"/>
              <a:buNone/>
              <a:defRPr sz="1000" b="0" i="0" u="none" strike="noStrike" cap="none">
                <a:solidFill>
                  <a:schemeClr val="lt1"/>
                </a:solidFill>
                <a:latin typeface="Arial"/>
                <a:ea typeface="Arial"/>
                <a:cs typeface="Arial"/>
                <a:sym typeface="Arial"/>
              </a:defRPr>
            </a:lvl4pPr>
            <a:lvl5pPr marL="2057400" marR="0" lvl="4" indent="-165100" algn="l" rtl="0">
              <a:lnSpc>
                <a:spcPct val="130000"/>
              </a:lnSpc>
              <a:spcBef>
                <a:spcPts val="0"/>
              </a:spcBef>
              <a:spcAft>
                <a:spcPts val="567"/>
              </a:spcAft>
              <a:buClr>
                <a:schemeClr val="lt1"/>
              </a:buClr>
              <a:buSzPct val="100000"/>
              <a:buFont typeface="Arial"/>
              <a:buChar char="»"/>
              <a:defRPr sz="1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body" idx="4"/>
          </p:nvPr>
        </p:nvSpPr>
        <p:spPr>
          <a:xfrm>
            <a:off x="542925" y="1076325"/>
            <a:ext cx="4381500" cy="4000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Arial"/>
              <a:buNone/>
              <a:defRPr sz="15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Shape 9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se study Option1">
    <p:bg>
      <p:bgPr>
        <a:solidFill>
          <a:srgbClr val="FFFFFF"/>
        </a:solidFill>
        <a:effectLst/>
      </p:bgPr>
    </p:bg>
    <p:spTree>
      <p:nvGrpSpPr>
        <p:cNvPr id="1" name="Shape 97"/>
        <p:cNvGrpSpPr/>
        <p:nvPr/>
      </p:nvGrpSpPr>
      <p:grpSpPr>
        <a:xfrm>
          <a:off x="0" y="0"/>
          <a:ext cx="0" cy="0"/>
          <a:chOff x="0" y="0"/>
          <a:chExt cx="0" cy="0"/>
        </a:xfrm>
      </p:grpSpPr>
      <p:sp>
        <p:nvSpPr>
          <p:cNvPr id="98" name="Shape 98"/>
          <p:cNvSpPr/>
          <p:nvPr/>
        </p:nvSpPr>
        <p:spPr>
          <a:xfrm>
            <a:off x="3286125" y="1409700"/>
            <a:ext cx="5324474" cy="46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9" name="Shape 99"/>
          <p:cNvSpPr/>
          <p:nvPr/>
        </p:nvSpPr>
        <p:spPr>
          <a:xfrm>
            <a:off x="3286125" y="1872628"/>
            <a:ext cx="5324474" cy="409954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0" name="Shape 100"/>
          <p:cNvSpPr txBox="1">
            <a:spLocks noGrp="1"/>
          </p:cNvSpPr>
          <p:nvPr>
            <p:ph type="title"/>
          </p:nvPr>
        </p:nvSpPr>
        <p:spPr>
          <a:xfrm>
            <a:off x="540000" y="417600"/>
            <a:ext cx="6070349" cy="54524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3474383" y="1437715"/>
            <a:ext cx="4983816" cy="428625"/>
          </a:xfrm>
          <a:prstGeom prst="rect">
            <a:avLst/>
          </a:prstGeom>
          <a:noFill/>
          <a:ln>
            <a:noFill/>
          </a:ln>
        </p:spPr>
        <p:txBody>
          <a:bodyPr lIns="91425" tIns="91425" rIns="91425" bIns="91425" anchor="ctr" anchorCtr="0"/>
          <a:lstStyle>
            <a:lvl1pPr marL="0" marR="0" lvl="0" indent="0" algn="l"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3495112" y="2019300"/>
            <a:ext cx="4867837" cy="3657600"/>
          </a:xfrm>
          <a:prstGeom prst="rect">
            <a:avLst/>
          </a:prstGeom>
          <a:noFill/>
          <a:ln>
            <a:noFill/>
          </a:ln>
        </p:spPr>
        <p:txBody>
          <a:bodyPr lIns="91425" tIns="91425" rIns="91425" bIns="91425" anchor="t" anchorCtr="0"/>
          <a:lstStyle>
            <a:lvl1pPr marL="0" marR="0" lvl="0" indent="0" algn="l" rtl="0">
              <a:lnSpc>
                <a:spcPct val="130000"/>
              </a:lnSpc>
              <a:spcBef>
                <a:spcPts val="0"/>
              </a:spcBef>
              <a:spcAft>
                <a:spcPts val="567"/>
              </a:spcAft>
              <a:buClr>
                <a:schemeClr val="lt2"/>
              </a:buClr>
              <a:buFont typeface="Arial"/>
              <a:buNone/>
              <a:defRPr sz="1000" b="1" i="0" u="none" strike="noStrike" cap="none">
                <a:solidFill>
                  <a:schemeClr val="lt2"/>
                </a:solidFill>
                <a:latin typeface="Arial"/>
                <a:ea typeface="Arial"/>
                <a:cs typeface="Arial"/>
                <a:sym typeface="Arial"/>
              </a:defRPr>
            </a:lvl1pPr>
            <a:lvl2pPr marL="0" marR="0" lvl="1" indent="0" algn="l" rtl="0">
              <a:lnSpc>
                <a:spcPct val="130000"/>
              </a:lnSpc>
              <a:spcBef>
                <a:spcPts val="0"/>
              </a:spcBef>
              <a:spcAft>
                <a:spcPts val="567"/>
              </a:spcAft>
              <a:buClr>
                <a:schemeClr val="lt2"/>
              </a:buClr>
              <a:buFont typeface="Arial"/>
              <a:buNone/>
              <a:defRPr sz="1000" b="0" i="0" u="none" strike="noStrike" cap="none">
                <a:solidFill>
                  <a:srgbClr val="000000"/>
                </a:solidFill>
                <a:latin typeface="Arial"/>
                <a:ea typeface="Arial"/>
                <a:cs typeface="Arial"/>
                <a:sym typeface="Arial"/>
              </a:defRPr>
            </a:lvl2pPr>
            <a:lvl3pPr marL="85725" marR="0" lvl="2" indent="-22225" algn="l" rtl="0">
              <a:lnSpc>
                <a:spcPct val="130000"/>
              </a:lnSpc>
              <a:spcBef>
                <a:spcPts val="0"/>
              </a:spcBef>
              <a:spcAft>
                <a:spcPts val="567"/>
              </a:spcAft>
              <a:buClr>
                <a:schemeClr val="lt2"/>
              </a:buClr>
              <a:buSzPct val="100000"/>
              <a:buFont typeface="Arial"/>
              <a:buChar char="-"/>
              <a:defRPr sz="10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a:spLocks noGrp="1"/>
          </p:cNvSpPr>
          <p:nvPr>
            <p:ph type="pic" idx="3"/>
          </p:nvPr>
        </p:nvSpPr>
        <p:spPr>
          <a:xfrm>
            <a:off x="542925" y="1409700"/>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a:spLocks noGrp="1"/>
          </p:cNvSpPr>
          <p:nvPr>
            <p:ph type="pic" idx="4"/>
          </p:nvPr>
        </p:nvSpPr>
        <p:spPr>
          <a:xfrm>
            <a:off x="542925" y="3762375"/>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ase study Option2">
    <p:bg>
      <p:bgPr>
        <a:solidFill>
          <a:srgbClr val="FFFFFF"/>
        </a:solidFill>
        <a:effectLst/>
      </p:bgPr>
    </p:bg>
    <p:spTree>
      <p:nvGrpSpPr>
        <p:cNvPr id="1" name="Shape 107"/>
        <p:cNvGrpSpPr/>
        <p:nvPr/>
      </p:nvGrpSpPr>
      <p:grpSpPr>
        <a:xfrm>
          <a:off x="0" y="0"/>
          <a:ext cx="0" cy="0"/>
          <a:chOff x="0" y="0"/>
          <a:chExt cx="0" cy="0"/>
        </a:xfrm>
      </p:grpSpPr>
      <p:sp>
        <p:nvSpPr>
          <p:cNvPr id="108" name="Shape 108"/>
          <p:cNvSpPr/>
          <p:nvPr/>
        </p:nvSpPr>
        <p:spPr>
          <a:xfrm>
            <a:off x="3286125" y="1409700"/>
            <a:ext cx="5324474" cy="46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2"/>
              </a:solidFill>
              <a:latin typeface="Arial"/>
              <a:ea typeface="Arial"/>
              <a:cs typeface="Arial"/>
              <a:sym typeface="Arial"/>
            </a:endParaRPr>
          </a:p>
        </p:txBody>
      </p:sp>
      <p:sp>
        <p:nvSpPr>
          <p:cNvPr id="109" name="Shape 109"/>
          <p:cNvSpPr/>
          <p:nvPr/>
        </p:nvSpPr>
        <p:spPr>
          <a:xfrm>
            <a:off x="3286125" y="1872628"/>
            <a:ext cx="5324474" cy="409954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10" name="Shape 110"/>
          <p:cNvSpPr txBox="1">
            <a:spLocks noGrp="1"/>
          </p:cNvSpPr>
          <p:nvPr>
            <p:ph type="title"/>
          </p:nvPr>
        </p:nvSpPr>
        <p:spPr>
          <a:xfrm>
            <a:off x="540000" y="417600"/>
            <a:ext cx="6079874" cy="54524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3474383" y="1447240"/>
            <a:ext cx="4983816" cy="428625"/>
          </a:xfrm>
          <a:prstGeom prst="rect">
            <a:avLst/>
          </a:prstGeom>
          <a:noFill/>
          <a:ln>
            <a:noFill/>
          </a:ln>
        </p:spPr>
        <p:txBody>
          <a:bodyPr lIns="91425" tIns="91425" rIns="91425" bIns="91425" anchor="ctr" anchorCtr="0"/>
          <a:lstStyle>
            <a:lvl1pPr marL="0" marR="0" lvl="0" indent="0" algn="l" rtl="0">
              <a:lnSpc>
                <a:spcPct val="104999"/>
              </a:lnSpc>
              <a:spcBef>
                <a:spcPts val="0"/>
              </a:spcBef>
              <a:spcAft>
                <a:spcPts val="0"/>
              </a:spcAft>
              <a:buClr>
                <a:schemeClr val="lt2"/>
              </a:buClr>
              <a:buFont typeface="Arial"/>
              <a:buNone/>
              <a:defRPr sz="2000" b="1" i="0" u="none" strike="noStrike" cap="none">
                <a:solidFill>
                  <a:schemeClr val="lt2"/>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body" idx="2"/>
          </p:nvPr>
        </p:nvSpPr>
        <p:spPr>
          <a:xfrm>
            <a:off x="3495112" y="2019300"/>
            <a:ext cx="4867837" cy="3657600"/>
          </a:xfrm>
          <a:prstGeom prst="rect">
            <a:avLst/>
          </a:prstGeom>
          <a:noFill/>
          <a:ln>
            <a:noFill/>
          </a:ln>
        </p:spPr>
        <p:txBody>
          <a:bodyPr lIns="91425" tIns="91425" rIns="91425" bIns="91425" anchor="t" anchorCtr="0"/>
          <a:lstStyle>
            <a:lvl1pPr marL="0" marR="0" lvl="0" indent="0" algn="l" rtl="0">
              <a:lnSpc>
                <a:spcPct val="130000"/>
              </a:lnSpc>
              <a:spcBef>
                <a:spcPts val="0"/>
              </a:spcBef>
              <a:spcAft>
                <a:spcPts val="567"/>
              </a:spcAft>
              <a:buClr>
                <a:schemeClr val="lt2"/>
              </a:buClr>
              <a:buFont typeface="Arial"/>
              <a:buNone/>
              <a:defRPr sz="1000" b="1" i="0" u="none" strike="noStrike" cap="none">
                <a:solidFill>
                  <a:schemeClr val="lt2"/>
                </a:solidFill>
                <a:latin typeface="Arial"/>
                <a:ea typeface="Arial"/>
                <a:cs typeface="Arial"/>
                <a:sym typeface="Arial"/>
              </a:defRPr>
            </a:lvl1pPr>
            <a:lvl2pPr marL="0" marR="0" lvl="1" indent="0" algn="l" rtl="0">
              <a:lnSpc>
                <a:spcPct val="130000"/>
              </a:lnSpc>
              <a:spcBef>
                <a:spcPts val="0"/>
              </a:spcBef>
              <a:spcAft>
                <a:spcPts val="567"/>
              </a:spcAft>
              <a:buClr>
                <a:schemeClr val="lt2"/>
              </a:buClr>
              <a:buFont typeface="Arial"/>
              <a:buNone/>
              <a:defRPr sz="1000" b="0" i="0" u="none" strike="noStrike" cap="none">
                <a:solidFill>
                  <a:srgbClr val="000000"/>
                </a:solidFill>
                <a:latin typeface="Arial"/>
                <a:ea typeface="Arial"/>
                <a:cs typeface="Arial"/>
                <a:sym typeface="Arial"/>
              </a:defRPr>
            </a:lvl2pPr>
            <a:lvl3pPr marL="85725" marR="0" lvl="2" indent="-22225" algn="l" rtl="0">
              <a:lnSpc>
                <a:spcPct val="130000"/>
              </a:lnSpc>
              <a:spcBef>
                <a:spcPts val="0"/>
              </a:spcBef>
              <a:spcAft>
                <a:spcPts val="567"/>
              </a:spcAft>
              <a:buClr>
                <a:schemeClr val="lt2"/>
              </a:buClr>
              <a:buSzPct val="100000"/>
              <a:buFont typeface="Arial"/>
              <a:buChar char="-"/>
              <a:defRPr sz="10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Shape 113"/>
          <p:cNvSpPr>
            <a:spLocks noGrp="1"/>
          </p:cNvSpPr>
          <p:nvPr>
            <p:ph type="pic" idx="3"/>
          </p:nvPr>
        </p:nvSpPr>
        <p:spPr>
          <a:xfrm>
            <a:off x="542925" y="1409700"/>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a:spLocks noGrp="1"/>
          </p:cNvSpPr>
          <p:nvPr>
            <p:ph type="pic" idx="4"/>
          </p:nvPr>
        </p:nvSpPr>
        <p:spPr>
          <a:xfrm>
            <a:off x="542925" y="3762375"/>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Shape 11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ample Boxed Text x3">
    <p:bg>
      <p:bgPr>
        <a:solidFill>
          <a:srgbClr val="FFFFFF"/>
        </a:solidFill>
        <a:effectLst/>
      </p:bgPr>
    </p:bg>
    <p:spTree>
      <p:nvGrpSpPr>
        <p:cNvPr id="1" name="Shape 117"/>
        <p:cNvGrpSpPr/>
        <p:nvPr/>
      </p:nvGrpSpPr>
      <p:grpSpPr>
        <a:xfrm>
          <a:off x="0" y="0"/>
          <a:ext cx="0" cy="0"/>
          <a:chOff x="0" y="0"/>
          <a:chExt cx="0" cy="0"/>
        </a:xfrm>
      </p:grpSpPr>
      <p:sp>
        <p:nvSpPr>
          <p:cNvPr id="118" name="Shape 118"/>
          <p:cNvSpPr/>
          <p:nvPr/>
        </p:nvSpPr>
        <p:spPr>
          <a:xfrm>
            <a:off x="539108" y="2669156"/>
            <a:ext cx="2602800" cy="468000"/>
          </a:xfrm>
          <a:prstGeom prst="rect">
            <a:avLst/>
          </a:prstGeom>
          <a:solidFill>
            <a:srgbClr val="03873A"/>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19" name="Shape 119"/>
          <p:cNvSpPr/>
          <p:nvPr/>
        </p:nvSpPr>
        <p:spPr>
          <a:xfrm>
            <a:off x="539108"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0" name="Shape 120"/>
          <p:cNvSpPr txBox="1">
            <a:spLocks noGrp="1"/>
          </p:cNvSpPr>
          <p:nvPr>
            <p:ph type="title"/>
          </p:nvPr>
        </p:nvSpPr>
        <p:spPr>
          <a:xfrm>
            <a:off x="540000" y="417600"/>
            <a:ext cx="6359526" cy="9444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724618"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body" idx="2"/>
          </p:nvPr>
        </p:nvSpPr>
        <p:spPr>
          <a:xfrm>
            <a:off x="737418"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p:nvPr/>
        </p:nvSpPr>
        <p:spPr>
          <a:xfrm>
            <a:off x="3290737" y="2669156"/>
            <a:ext cx="2602800" cy="46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24" name="Shape 124"/>
          <p:cNvSpPr/>
          <p:nvPr/>
        </p:nvSpPr>
        <p:spPr>
          <a:xfrm>
            <a:off x="3290737"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5" name="Shape 125"/>
          <p:cNvSpPr txBox="1">
            <a:spLocks noGrp="1"/>
          </p:cNvSpPr>
          <p:nvPr>
            <p:ph type="body" idx="3"/>
          </p:nvPr>
        </p:nvSpPr>
        <p:spPr>
          <a:xfrm>
            <a:off x="3476246"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body" idx="4"/>
          </p:nvPr>
        </p:nvSpPr>
        <p:spPr>
          <a:xfrm>
            <a:off x="3489046"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Shape 127"/>
          <p:cNvSpPr/>
          <p:nvPr/>
        </p:nvSpPr>
        <p:spPr>
          <a:xfrm>
            <a:off x="6023269" y="2669156"/>
            <a:ext cx="2602800" cy="46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28" name="Shape 128"/>
          <p:cNvSpPr/>
          <p:nvPr/>
        </p:nvSpPr>
        <p:spPr>
          <a:xfrm>
            <a:off x="6023269"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9" name="Shape 129"/>
          <p:cNvSpPr txBox="1">
            <a:spLocks noGrp="1"/>
          </p:cNvSpPr>
          <p:nvPr>
            <p:ph type="body" idx="5"/>
          </p:nvPr>
        </p:nvSpPr>
        <p:spPr>
          <a:xfrm>
            <a:off x="6208778"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body" idx="6"/>
          </p:nvPr>
        </p:nvSpPr>
        <p:spPr>
          <a:xfrm>
            <a:off x="6221580"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7"/>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ample Boxed Text with Image x3">
    <p:bg>
      <p:bgPr>
        <a:solidFill>
          <a:srgbClr val="FFFFFF"/>
        </a:solidFill>
        <a:effectLst/>
      </p:bgPr>
    </p:bg>
    <p:spTree>
      <p:nvGrpSpPr>
        <p:cNvPr id="1" name="Shape 133"/>
        <p:cNvGrpSpPr/>
        <p:nvPr/>
      </p:nvGrpSpPr>
      <p:grpSpPr>
        <a:xfrm>
          <a:off x="0" y="0"/>
          <a:ext cx="0" cy="0"/>
          <a:chOff x="0" y="0"/>
          <a:chExt cx="0" cy="0"/>
        </a:xfrm>
      </p:grpSpPr>
      <p:sp>
        <p:nvSpPr>
          <p:cNvPr id="134" name="Shape 134"/>
          <p:cNvSpPr>
            <a:spLocks noGrp="1"/>
          </p:cNvSpPr>
          <p:nvPr>
            <p:ph type="pic" idx="2"/>
          </p:nvPr>
        </p:nvSpPr>
        <p:spPr>
          <a:xfrm>
            <a:off x="5391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Shape 135"/>
          <p:cNvSpPr/>
          <p:nvPr/>
        </p:nvSpPr>
        <p:spPr>
          <a:xfrm>
            <a:off x="5391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6" name="Shape 136"/>
          <p:cNvSpPr txBox="1">
            <a:spLocks noGrp="1"/>
          </p:cNvSpPr>
          <p:nvPr>
            <p:ph type="body" idx="1"/>
          </p:nvPr>
        </p:nvSpPr>
        <p:spPr>
          <a:xfrm>
            <a:off x="676275" y="2549525"/>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73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Shape 137"/>
          <p:cNvSpPr/>
          <p:nvPr/>
        </p:nvSpPr>
        <p:spPr>
          <a:xfrm>
            <a:off x="32823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8" name="Shape 138"/>
          <p:cNvSpPr/>
          <p:nvPr/>
        </p:nvSpPr>
        <p:spPr>
          <a:xfrm>
            <a:off x="60255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9" name="Shape 139"/>
          <p:cNvSpPr txBox="1">
            <a:spLocks noGrp="1"/>
          </p:cNvSpPr>
          <p:nvPr>
            <p:ph type="title"/>
          </p:nvPr>
        </p:nvSpPr>
        <p:spPr>
          <a:xfrm>
            <a:off x="540000" y="417600"/>
            <a:ext cx="6359526" cy="9444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3"/>
          </p:nvPr>
        </p:nvSpPr>
        <p:spPr>
          <a:xfrm>
            <a:off x="6762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body" idx="4"/>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5"/>
          </p:nvPr>
        </p:nvSpPr>
        <p:spPr>
          <a:xfrm>
            <a:off x="34194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Shape 143"/>
          <p:cNvSpPr>
            <a:spLocks noGrp="1"/>
          </p:cNvSpPr>
          <p:nvPr>
            <p:ph type="pic" idx="6"/>
          </p:nvPr>
        </p:nvSpPr>
        <p:spPr>
          <a:xfrm>
            <a:off x="32823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body" idx="7"/>
          </p:nvPr>
        </p:nvSpPr>
        <p:spPr>
          <a:xfrm>
            <a:off x="61626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a:spLocks noGrp="1"/>
          </p:cNvSpPr>
          <p:nvPr>
            <p:ph type="pic" idx="8"/>
          </p:nvPr>
        </p:nvSpPr>
        <p:spPr>
          <a:xfrm>
            <a:off x="60255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
        <p:nvSpPr>
          <p:cNvPr id="147" name="Shape 147"/>
          <p:cNvSpPr txBox="1">
            <a:spLocks noGrp="1"/>
          </p:cNvSpPr>
          <p:nvPr>
            <p:ph type="body" idx="9"/>
          </p:nvPr>
        </p:nvSpPr>
        <p:spPr>
          <a:xfrm>
            <a:off x="3419475" y="2550084"/>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3873A"/>
              </a:buClr>
              <a:buFont typeface="Arial"/>
              <a:buNone/>
              <a:defRPr sz="7300" b="1" i="0" u="none" strike="noStrike" cap="none">
                <a:solidFill>
                  <a:srgbClr val="03873A"/>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body" idx="13"/>
          </p:nvPr>
        </p:nvSpPr>
        <p:spPr>
          <a:xfrm>
            <a:off x="6162675" y="2549525"/>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7300" b="1"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tement and Image  Option1">
    <p:bg>
      <p:bgPr>
        <a:solidFill>
          <a:schemeClr val="lt1"/>
        </a:solid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0000" y="418050"/>
            <a:ext cx="3681163"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539999" y="1695449"/>
            <a:ext cx="36811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2" name="Shape 22"/>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Numbered">
    <p:bg>
      <p:bgPr>
        <a:solidFill>
          <a:srgbClr val="FFFFFF"/>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41337" y="417599"/>
            <a:ext cx="5081586" cy="111592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1" name="Shape 151"/>
          <p:cNvSpPr txBox="1">
            <a:spLocks noGrp="1"/>
          </p:cNvSpPr>
          <p:nvPr>
            <p:ph type="body" idx="1"/>
          </p:nvPr>
        </p:nvSpPr>
        <p:spPr>
          <a:xfrm>
            <a:off x="542925" y="1809750"/>
            <a:ext cx="6496049" cy="3781425"/>
          </a:xfrm>
          <a:prstGeom prst="rect">
            <a:avLst/>
          </a:prstGeom>
          <a:noFill/>
          <a:ln>
            <a:noFill/>
          </a:ln>
        </p:spPr>
        <p:txBody>
          <a:bodyPr lIns="91425" tIns="91425" rIns="91425" bIns="91425" anchor="t" anchorCtr="0"/>
          <a:lstStyle>
            <a:lvl1pPr marL="238125" marR="0" lvl="0" indent="-136525" algn="l" rtl="0">
              <a:lnSpc>
                <a:spcPct val="118750"/>
              </a:lnSpc>
              <a:spcBef>
                <a:spcPts val="1134"/>
              </a:spcBef>
              <a:spcAft>
                <a:spcPts val="0"/>
              </a:spcAft>
              <a:buClr>
                <a:schemeClr val="dk2"/>
              </a:buClr>
              <a:buSzPct val="100000"/>
              <a:buFont typeface="Times New Roman"/>
              <a:buAutoNum type="arabicPeriod"/>
              <a:defRPr sz="1600" b="1" i="0" u="none" strike="noStrike" cap="none">
                <a:solidFill>
                  <a:schemeClr val="dk2"/>
                </a:solidFill>
                <a:latin typeface="Arial"/>
                <a:ea typeface="Arial"/>
                <a:cs typeface="Arial"/>
                <a:sym typeface="Arial"/>
              </a:defRPr>
            </a:lvl1pPr>
            <a:lvl2pPr marL="428625" marR="0" lvl="1" indent="-8572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628650" marR="0" lvl="2" indent="-107950" algn="l" rtl="0">
              <a:lnSpc>
                <a:spcPct val="118750"/>
              </a:lnSpc>
              <a:spcBef>
                <a:spcPts val="0"/>
              </a:spcBef>
              <a:spcAft>
                <a:spcPts val="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Infographic x3">
    <p:bg>
      <p:bgPr>
        <a:solidFill>
          <a:srgbClr val="FFFFFF"/>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541337" y="417600"/>
            <a:ext cx="7726362" cy="103020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a:spLocks noGrp="1"/>
          </p:cNvSpPr>
          <p:nvPr>
            <p:ph type="pic" idx="2"/>
          </p:nvPr>
        </p:nvSpPr>
        <p:spPr>
          <a:xfrm>
            <a:off x="836612"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body" idx="1"/>
          </p:nvPr>
        </p:nvSpPr>
        <p:spPr>
          <a:xfrm>
            <a:off x="830262"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chemeClr val="lt2"/>
              </a:buClr>
              <a:buFont typeface="Arial"/>
              <a:buNone/>
              <a:defRPr sz="1500" b="1" i="0" u="none" strike="noStrike" cap="none">
                <a:solidFill>
                  <a:schemeClr val="lt2"/>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body" idx="3"/>
          </p:nvPr>
        </p:nvSpPr>
        <p:spPr>
          <a:xfrm>
            <a:off x="836612" y="3924926"/>
            <a:ext cx="1984374" cy="418474"/>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chemeClr val="lt2"/>
              </a:buClr>
              <a:buFont typeface="Arial"/>
              <a:buNone/>
              <a:defRPr sz="3400" b="1"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body" idx="4"/>
          </p:nvPr>
        </p:nvSpPr>
        <p:spPr>
          <a:xfrm>
            <a:off x="3563887" y="3924926"/>
            <a:ext cx="1984374" cy="418474"/>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chemeClr val="dk2"/>
              </a:buClr>
              <a:buFont typeface="Arial"/>
              <a:buNone/>
              <a:defRPr sz="34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body" idx="5"/>
          </p:nvPr>
        </p:nvSpPr>
        <p:spPr>
          <a:xfrm>
            <a:off x="6300192" y="3924926"/>
            <a:ext cx="1984374" cy="408948"/>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rgbClr val="03873A"/>
              </a:buClr>
              <a:buFont typeface="Arial"/>
              <a:buNone/>
              <a:defRPr sz="3400" b="1" i="0" u="none" strike="noStrike" cap="none">
                <a:solidFill>
                  <a:srgbClr val="03873A"/>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body" idx="6"/>
          </p:nvPr>
        </p:nvSpPr>
        <p:spPr>
          <a:xfrm>
            <a:off x="3582987"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chemeClr val="dk2"/>
              </a:buClr>
              <a:buFont typeface="Arial"/>
              <a:buNone/>
              <a:defRPr sz="1500" b="1" i="0" u="none" strike="noStrike" cap="none">
                <a:solidFill>
                  <a:schemeClr val="dk2"/>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body" idx="7"/>
          </p:nvPr>
        </p:nvSpPr>
        <p:spPr>
          <a:xfrm>
            <a:off x="6307137"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rgbClr val="03873A"/>
              </a:buClr>
              <a:buFont typeface="Arial"/>
              <a:buNone/>
              <a:defRPr sz="1500" b="1" i="0" u="none" strike="noStrike" cap="none">
                <a:solidFill>
                  <a:srgbClr val="03873A"/>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62" name="Shape 162"/>
          <p:cNvCxnSpPr/>
          <p:nvPr/>
        </p:nvCxnSpPr>
        <p:spPr>
          <a:xfrm>
            <a:off x="533400" y="6124575"/>
            <a:ext cx="8086724" cy="0"/>
          </a:xfrm>
          <a:prstGeom prst="straightConnector1">
            <a:avLst/>
          </a:prstGeom>
          <a:noFill/>
          <a:ln w="9525" cap="flat" cmpd="sng">
            <a:solidFill>
              <a:schemeClr val="lt2"/>
            </a:solidFill>
            <a:prstDash val="solid"/>
            <a:round/>
            <a:headEnd type="none" w="med" len="med"/>
            <a:tailEnd type="none" w="med" len="med"/>
          </a:ln>
        </p:spPr>
      </p:cxnSp>
      <p:sp>
        <p:nvSpPr>
          <p:cNvPr id="163" name="Shape 163"/>
          <p:cNvSpPr txBox="1">
            <a:spLocks noGrp="1"/>
          </p:cNvSpPr>
          <p:nvPr>
            <p:ph type="body" idx="8"/>
          </p:nvPr>
        </p:nvSpPr>
        <p:spPr>
          <a:xfrm>
            <a:off x="5267325" y="6172200"/>
            <a:ext cx="3343274" cy="257175"/>
          </a:xfrm>
          <a:prstGeom prst="rect">
            <a:avLst/>
          </a:prstGeom>
          <a:noFill/>
          <a:ln>
            <a:noFill/>
          </a:ln>
        </p:spPr>
        <p:txBody>
          <a:bodyPr lIns="91425" tIns="91425" rIns="91425" bIns="91425" anchor="t" anchorCtr="0"/>
          <a:lstStyle>
            <a:lvl1pPr marL="0" marR="0" lvl="0" indent="0" algn="r" rtl="0">
              <a:lnSpc>
                <a:spcPct val="150000"/>
              </a:lnSpc>
              <a:spcBef>
                <a:spcPts val="0"/>
              </a:spcBef>
              <a:spcAft>
                <a:spcPts val="0"/>
              </a:spcAft>
              <a:buClr>
                <a:srgbClr val="003057"/>
              </a:buClr>
              <a:buFont typeface="Arial"/>
              <a:buNone/>
              <a:defRPr sz="600" b="0" i="0" u="none" strike="noStrike" cap="none">
                <a:solidFill>
                  <a:srgbClr val="003057"/>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4" name="Shape 164"/>
          <p:cNvSpPr>
            <a:spLocks noGrp="1"/>
          </p:cNvSpPr>
          <p:nvPr>
            <p:ph type="pic" idx="9"/>
          </p:nvPr>
        </p:nvSpPr>
        <p:spPr>
          <a:xfrm>
            <a:off x="3537610"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Shape 165"/>
          <p:cNvSpPr>
            <a:spLocks noGrp="1"/>
          </p:cNvSpPr>
          <p:nvPr>
            <p:ph type="pic" idx="13"/>
          </p:nvPr>
        </p:nvSpPr>
        <p:spPr>
          <a:xfrm>
            <a:off x="6280810"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Subheading">
    <p:bg>
      <p:bgPr>
        <a:solidFill>
          <a:srgbClr val="FFFFFF"/>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541335" y="417600"/>
            <a:ext cx="7688263" cy="77445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1" name="Shape 171"/>
          <p:cNvSpPr txBox="1">
            <a:spLocks noGrp="1"/>
          </p:cNvSpPr>
          <p:nvPr>
            <p:ph type="body" idx="1"/>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ore to Learn">
    <p:bg>
      <p:bgPr>
        <a:solidFill>
          <a:schemeClr val="lt2"/>
        </a:solidFill>
        <a:effectLst/>
      </p:bgPr>
    </p:bg>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175" name="Shape 175"/>
          <p:cNvSpPr txBox="1">
            <a:spLocks noGrp="1"/>
          </p:cNvSpPr>
          <p:nvPr>
            <p:ph type="ctrTitle"/>
          </p:nvPr>
        </p:nvSpPr>
        <p:spPr>
          <a:xfrm>
            <a:off x="2333624" y="2728866"/>
            <a:ext cx="4656674" cy="985884"/>
          </a:xfrm>
          <a:prstGeom prst="rect">
            <a:avLst/>
          </a:prstGeom>
          <a:noFill/>
          <a:ln>
            <a:noFill/>
          </a:ln>
        </p:spPr>
        <p:txBody>
          <a:bodyPr lIns="91425" tIns="91425" rIns="91425" bIns="91425" anchor="b" anchorCtr="0"/>
          <a:lstStyle>
            <a:lvl1pPr marL="0" marR="0" lvl="0" indent="0" algn="ctr"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6" name="Shape 176"/>
          <p:cNvSpPr txBox="1">
            <a:spLocks noGrp="1"/>
          </p:cNvSpPr>
          <p:nvPr>
            <p:ph type="body" idx="1"/>
          </p:nvPr>
        </p:nvSpPr>
        <p:spPr>
          <a:xfrm>
            <a:off x="2343150" y="3829050"/>
            <a:ext cx="4743450" cy="638174"/>
          </a:xfrm>
          <a:prstGeom prst="rect">
            <a:avLst/>
          </a:prstGeom>
          <a:noFill/>
          <a:ln>
            <a:noFill/>
          </a:ln>
        </p:spPr>
        <p:txBody>
          <a:bodyPr lIns="91425" tIns="91425" rIns="91425" bIns="91425" anchor="t" anchorCtr="0"/>
          <a:lstStyle>
            <a:lvl1pPr marL="0" marR="0" lvl="0" indent="0" algn="ctr" rtl="0">
              <a:lnSpc>
                <a:spcPct val="131250"/>
              </a:lnSpc>
              <a:spcBef>
                <a:spcPts val="0"/>
              </a:spcBef>
              <a:spcAft>
                <a:spcPts val="0"/>
              </a:spcAft>
              <a:buClr>
                <a:schemeClr val="lt2"/>
              </a:buClr>
              <a:buFont typeface="Arial"/>
              <a:buNone/>
              <a:defRPr sz="1600" b="0" i="0" u="none" strike="noStrike" cap="none">
                <a:solidFill>
                  <a:schemeClr val="lt2"/>
                </a:solidFill>
                <a:latin typeface="Arial"/>
                <a:ea typeface="Arial"/>
                <a:cs typeface="Arial"/>
                <a:sym typeface="Arial"/>
              </a:defRPr>
            </a:lvl1pPr>
            <a:lvl2pPr marL="0" marR="0" lvl="1" indent="0" algn="ctr" rtl="0">
              <a:lnSpc>
                <a:spcPct val="131250"/>
              </a:lnSpc>
              <a:spcBef>
                <a:spcPts val="0"/>
              </a:spcBef>
              <a:spcAft>
                <a:spcPts val="0"/>
              </a:spcAft>
              <a:buClr>
                <a:schemeClr val="lt2"/>
              </a:buClr>
              <a:buFont typeface="Arial"/>
              <a:buNone/>
              <a:defRPr sz="1600" b="1"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inal Slide Option2">
    <p:bg>
      <p:bgPr>
        <a:solidFill>
          <a:schemeClr val="lt1"/>
        </a:solidFill>
        <a:effectLst/>
      </p:bgPr>
    </p:bg>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2">
            <a:alphaModFix/>
          </a:blip>
          <a:srcRect/>
          <a:stretch/>
        </p:blipFill>
        <p:spPr>
          <a:xfrm>
            <a:off x="2900930" y="3558921"/>
            <a:ext cx="3380238" cy="21640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Final Slide Option3">
    <p:bg>
      <p:bgPr>
        <a:solidFill>
          <a:srgbClr val="595959"/>
        </a:solidFill>
        <a:effectLst/>
      </p:bgPr>
    </p:bg>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2">
            <a:alphaModFix/>
          </a:blip>
          <a:srcRect/>
          <a:stretch/>
        </p:blipFill>
        <p:spPr>
          <a:xfrm>
            <a:off x="2900930" y="3558921"/>
            <a:ext cx="3380238" cy="21640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55453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tatement Option 1">
    <p:bg>
      <p:bgPr>
        <a:solidFill>
          <a:schemeClr val="lt2"/>
        </a:solidFill>
        <a:effectLst/>
      </p:bgPr>
    </p:bg>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25" name="Shape 25"/>
          <p:cNvSpPr txBox="1">
            <a:spLocks noGrp="1"/>
          </p:cNvSpPr>
          <p:nvPr>
            <p:ph type="ctrTitle"/>
          </p:nvPr>
        </p:nvSpPr>
        <p:spPr>
          <a:xfrm>
            <a:off x="1522575" y="2759844"/>
            <a:ext cx="6296399" cy="1338309"/>
          </a:xfrm>
          <a:prstGeom prst="rect">
            <a:avLst/>
          </a:prstGeom>
          <a:noFill/>
          <a:ln>
            <a:noFill/>
          </a:ln>
        </p:spPr>
        <p:txBody>
          <a:bodyPr lIns="91425" tIns="91425" rIns="91425" bIns="91425" anchor="ctr" anchorCtr="0"/>
          <a:lstStyle>
            <a:lvl1pPr marL="0" marR="0" lvl="0" indent="0" algn="ctr"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6" name="Shape 26"/>
          <p:cNvPicPr preferRelativeResize="0"/>
          <p:nvPr/>
        </p:nvPicPr>
        <p:blipFill rotWithShape="1">
          <a:blip r:embed="rId3">
            <a:alphaModFix/>
          </a:blip>
          <a:srcRect/>
          <a:stretch/>
        </p:blipFill>
        <p:spPr>
          <a:xfrm>
            <a:off x="500400" y="6375598"/>
            <a:ext cx="928499" cy="2807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tatement Option 4">
    <p:bg>
      <p:bgPr>
        <a:solidFill>
          <a:srgbClr val="D2DB0E"/>
        </a:solidFill>
        <a:effectLst/>
      </p:bgPr>
    </p:bg>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29" name="Shape 29"/>
          <p:cNvSpPr txBox="1">
            <a:spLocks noGrp="1"/>
          </p:cNvSpPr>
          <p:nvPr>
            <p:ph type="ctrTitle"/>
          </p:nvPr>
        </p:nvSpPr>
        <p:spPr>
          <a:xfrm>
            <a:off x="1494000" y="2389031"/>
            <a:ext cx="6296399" cy="1644743"/>
          </a:xfrm>
          <a:prstGeom prst="rect">
            <a:avLst/>
          </a:prstGeom>
          <a:noFill/>
          <a:ln>
            <a:noFill/>
          </a:ln>
        </p:spPr>
        <p:txBody>
          <a:bodyPr lIns="91425" tIns="91425" rIns="91425" bIns="91425" anchor="b" anchorCtr="0"/>
          <a:lstStyle>
            <a:lvl1pPr marL="0" marR="0" lvl="0" indent="0" algn="ctr" rtl="0">
              <a:lnSpc>
                <a:spcPct val="105882"/>
              </a:lnSpc>
              <a:spcBef>
                <a:spcPts val="0"/>
              </a:spcBef>
              <a:buClr>
                <a:schemeClr val="dk2"/>
              </a:buClr>
              <a:buFont typeface="Times New Roman"/>
              <a:buNone/>
              <a:defRPr sz="3400" b="1" i="1"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1616075" y="4179105"/>
            <a:ext cx="6015038" cy="366713"/>
          </a:xfrm>
          <a:prstGeom prst="rect">
            <a:avLst/>
          </a:prstGeom>
          <a:noFill/>
          <a:ln>
            <a:noFill/>
          </a:ln>
        </p:spPr>
        <p:txBody>
          <a:bodyPr lIns="91425" tIns="91425" rIns="91425" bIns="91425" anchor="t" anchorCtr="0"/>
          <a:lstStyle>
            <a:lvl1pPr marL="0" marR="0" lvl="0" indent="0" algn="ctr" rtl="0">
              <a:lnSpc>
                <a:spcPct val="112500"/>
              </a:lnSpc>
              <a:spcBef>
                <a:spcPts val="0"/>
              </a:spcBef>
              <a:spcAft>
                <a:spcPts val="0"/>
              </a:spcAft>
              <a:buClr>
                <a:schemeClr val="lt2"/>
              </a:buClr>
              <a:buFont typeface="Arial"/>
              <a:buNone/>
              <a:defRPr sz="16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1" name="Shape 31"/>
          <p:cNvPicPr preferRelativeResize="0"/>
          <p:nvPr/>
        </p:nvPicPr>
        <p:blipFill rotWithShape="1">
          <a:blip r:embed="rId3">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Introduction">
    <p:bg>
      <p:bgPr>
        <a:solidFill>
          <a:schemeClr val="lt2"/>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40000" y="418050"/>
            <a:ext cx="3587751"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rgbClr val="FFFFFF"/>
              </a:buClr>
              <a:buFont typeface="Times New Roman"/>
              <a:buNone/>
              <a:defRPr sz="3400" b="1" i="0" u="none" strike="noStrike" cap="none">
                <a:solidFill>
                  <a:srgbClr val="FFFFF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552450" y="2085974"/>
            <a:ext cx="3533776" cy="3124200"/>
          </a:xfrm>
          <a:prstGeom prst="rect">
            <a:avLst/>
          </a:prstGeom>
          <a:noFill/>
          <a:ln>
            <a:noFill/>
          </a:ln>
        </p:spPr>
        <p:txBody>
          <a:bodyPr lIns="91425" tIns="91425" rIns="91425" bIns="91425" anchor="t" anchorCtr="0"/>
          <a:lstStyle>
            <a:lvl1pPr marL="0" marR="0" lvl="0" indent="0" algn="l" rtl="0">
              <a:lnSpc>
                <a:spcPct val="125000"/>
              </a:lnSpc>
              <a:spcBef>
                <a:spcPts val="0"/>
              </a:spcBef>
              <a:spcAft>
                <a:spcPts val="0"/>
              </a:spcAft>
              <a:buClr>
                <a:schemeClr val="dk1"/>
              </a:buClr>
              <a:buFont typeface="Arial"/>
              <a:buNone/>
              <a:defRPr sz="1600" b="0" i="0" u="none" strike="noStrike" cap="none">
                <a:solidFill>
                  <a:srgbClr val="FFFFFF"/>
                </a:solidFill>
                <a:latin typeface="Arial"/>
                <a:ea typeface="Arial"/>
                <a:cs typeface="Arial"/>
                <a:sym typeface="Arial"/>
              </a:defRPr>
            </a:lvl1pPr>
            <a:lvl2pPr marL="0" marR="0" lvl="1" indent="76200" algn="l" rtl="0">
              <a:lnSpc>
                <a:spcPct val="133333"/>
              </a:lnSpc>
              <a:spcBef>
                <a:spcPts val="1701"/>
              </a:spcBef>
              <a:spcAft>
                <a:spcPts val="0"/>
              </a:spcAft>
              <a:buClr>
                <a:schemeClr val="lt2"/>
              </a:buClr>
              <a:buSzPct val="100000"/>
              <a:buFont typeface="Arial"/>
              <a:buChar char="•"/>
              <a:defRPr sz="1200" b="0" i="1" u="none" strike="noStrike" cap="none">
                <a:solidFill>
                  <a:schemeClr val="lt1"/>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6" name="Shape 36"/>
          <p:cNvPicPr preferRelativeResize="0"/>
          <p:nvPr/>
        </p:nvPicPr>
        <p:blipFill rotWithShape="1">
          <a:blip r:embed="rId2">
            <a:alphaModFix/>
          </a:blip>
          <a:srcRect/>
          <a:stretch/>
        </p:blipFill>
        <p:spPr>
          <a:xfrm>
            <a:off x="500400" y="6375598"/>
            <a:ext cx="928499" cy="2807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bg>
      <p:bgPr>
        <a:solidFill>
          <a:srgbClr val="FFFFFF"/>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41337" y="417599"/>
            <a:ext cx="5081586" cy="10968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542925" y="1704975"/>
            <a:ext cx="6059487" cy="3171825"/>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bg>
      <p:bgPr>
        <a:solidFill>
          <a:srgbClr val="FFFFFF"/>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41335" y="417600"/>
            <a:ext cx="7688263" cy="77445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Option3">
    <p:bg>
      <p:bgPr>
        <a:solidFill>
          <a:srgbClr val="595959"/>
        </a:solidFill>
        <a:effectLst/>
      </p:bgPr>
    </p:bg>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460375" y="409958"/>
            <a:ext cx="1144799" cy="809347"/>
          </a:xfrm>
          <a:prstGeom prst="rect">
            <a:avLst/>
          </a:prstGeom>
          <a:noFill/>
          <a:ln>
            <a:noFill/>
          </a:ln>
        </p:spPr>
      </p:pic>
      <p:sp>
        <p:nvSpPr>
          <p:cNvPr id="48" name="Shape 48"/>
          <p:cNvSpPr txBox="1">
            <a:spLocks noGrp="1"/>
          </p:cNvSpPr>
          <p:nvPr>
            <p:ph type="ctrTitle"/>
          </p:nvPr>
        </p:nvSpPr>
        <p:spPr>
          <a:xfrm>
            <a:off x="447675" y="1681200"/>
            <a:ext cx="3733800" cy="1977536"/>
          </a:xfrm>
          <a:prstGeom prst="rect">
            <a:avLst/>
          </a:prstGeom>
          <a:noFill/>
          <a:ln>
            <a:noFill/>
          </a:ln>
        </p:spPr>
        <p:txBody>
          <a:bodyPr lIns="91425" tIns="91425" rIns="91425" bIns="91425" anchor="t" anchorCtr="0"/>
          <a:lstStyle>
            <a:lvl1pPr marL="0" marR="0" lvl="0" indent="0" algn="l" rtl="0">
              <a:lnSpc>
                <a:spcPct val="116666"/>
              </a:lnSpc>
              <a:spcBef>
                <a:spcPts val="0"/>
              </a:spcBef>
              <a:buClr>
                <a:srgbClr val="FFFFFF"/>
              </a:buClr>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subTitle" idx="1"/>
          </p:nvPr>
        </p:nvSpPr>
        <p:spPr>
          <a:xfrm>
            <a:off x="446400" y="4057200"/>
            <a:ext cx="3444109" cy="113079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44522" y="6265862"/>
            <a:ext cx="3965553"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Shape 51"/>
          <p:cNvSpPr>
            <a:spLocks noGrp="1"/>
          </p:cNvSpPr>
          <p:nvPr>
            <p:ph type="pic" idx="3"/>
          </p:nvPr>
        </p:nvSpPr>
        <p:spPr>
          <a:xfrm>
            <a:off x="4581526" y="0"/>
            <a:ext cx="4562474"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ivider Option 5">
    <p:bg>
      <p:bgPr>
        <a:blipFill rotWithShape="1">
          <a:blip r:embed="rId2">
            <a:alphaModFix/>
          </a:blip>
          <a:stretch>
            <a:fillRect l="-32998" r="-32998"/>
          </a:stretch>
        </a:blipFill>
        <a:effectLst/>
      </p:bgPr>
    </p:bg>
    <p:spTree>
      <p:nvGrpSpPr>
        <p:cNvPr id="1" name="Shape 52"/>
        <p:cNvGrpSpPr/>
        <p:nvPr/>
      </p:nvGrpSpPr>
      <p:grpSpPr>
        <a:xfrm>
          <a:off x="0" y="0"/>
          <a:ext cx="0" cy="0"/>
          <a:chOff x="0" y="0"/>
          <a:chExt cx="0" cy="0"/>
        </a:xfrm>
      </p:grpSpPr>
      <p:sp>
        <p:nvSpPr>
          <p:cNvPr id="53" name="Shape 53"/>
          <p:cNvSpPr/>
          <p:nvPr/>
        </p:nvSpPr>
        <p:spPr>
          <a:xfrm>
            <a:off x="1971675" y="784222"/>
            <a:ext cx="5210174" cy="5422208"/>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chemeClr val="dk2"/>
              </a:solidFill>
              <a:latin typeface="Arial"/>
              <a:ea typeface="Arial"/>
              <a:cs typeface="Arial"/>
              <a:sym typeface="Arial"/>
            </a:endParaRPr>
          </a:p>
        </p:txBody>
      </p:sp>
      <p:sp>
        <p:nvSpPr>
          <p:cNvPr id="54" name="Shape 54"/>
          <p:cNvSpPr txBox="1">
            <a:spLocks noGrp="1"/>
          </p:cNvSpPr>
          <p:nvPr>
            <p:ph type="ctrTitle"/>
          </p:nvPr>
        </p:nvSpPr>
        <p:spPr>
          <a:xfrm>
            <a:off x="2430000" y="2973600"/>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Shape 7"/>
          <p:cNvSpPr txBox="1">
            <a:spLocks noGrp="1"/>
          </p:cNvSpPr>
          <p:nvPr>
            <p:ph type="title"/>
          </p:nvPr>
        </p:nvSpPr>
        <p:spPr>
          <a:xfrm>
            <a:off x="541337" y="417599"/>
            <a:ext cx="5983288" cy="9063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534899" y="1704975"/>
            <a:ext cx="6001130" cy="4285174"/>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Shape 9"/>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0" name="Shape 10"/>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pic>
        <p:nvPicPr>
          <p:cNvPr id="11" name="Shape 11"/>
          <p:cNvPicPr preferRelativeResize="0"/>
          <p:nvPr/>
        </p:nvPicPr>
        <p:blipFill rotWithShape="1">
          <a:blip r:embed="rId29">
            <a:alphaModFix/>
          </a:blip>
          <a:srcRect/>
          <a:stretch/>
        </p:blipFill>
        <p:spPr>
          <a:xfrm>
            <a:off x="50041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6"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Rachael.Beasley@pearson.com" TargetMode="External"/><Relationship Id="rId2" Type="http://schemas.openxmlformats.org/officeDocument/2006/relationships/hyperlink" Target="mailto:Jacqui.allen@pearson.com" TargetMode="External"/><Relationship Id="rId1" Type="http://schemas.openxmlformats.org/officeDocument/2006/relationships/slideLayout" Target="../slideLayouts/slideLayout4.xml"/><Relationship Id="rId4" Type="http://schemas.openxmlformats.org/officeDocument/2006/relationships/hyperlink" Target="http://qualifications.pearson.com/en/support/training-from-pearson-uk.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qualifications.pearson.com/en/qualifications/btec-technicals/engineering.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qualifications.pearson.com/content/dam/pdf/BTEC%20Technicals/engineering/2017/specification-and-sample-assessments/9781446938874_BTEC_L2_Dip_Eng_spec.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qualifications.pearson.com/en/news-policy/qualifications/general-news/First-release-of-DfE-Lists-for-2019-results.html?cq_ck=1479482720509"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NFEC Forum March 2017</a:t>
            </a:r>
            <a:br>
              <a:rPr lang="en-GB" dirty="0"/>
            </a:br>
            <a:r>
              <a:rPr lang="en-GB" dirty="0"/>
              <a:t>Pearson update</a:t>
            </a:r>
          </a:p>
        </p:txBody>
      </p:sp>
    </p:spTree>
    <p:extLst>
      <p:ext uri="{BB962C8B-B14F-4D97-AF65-F5344CB8AC3E}">
        <p14:creationId xmlns:p14="http://schemas.microsoft.com/office/powerpoint/2010/main" val="413677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64370"/>
            <a:ext cx="8568953" cy="1009133"/>
          </a:xfrm>
        </p:spPr>
        <p:txBody>
          <a:bodyPr/>
          <a:lstStyle/>
          <a:p>
            <a:r>
              <a:rPr lang="en-GB" spc="10" dirty="0"/>
              <a:t>Parts of 2010 portfolio available longer</a:t>
            </a:r>
            <a:endParaRPr lang="en-GB" dirty="0"/>
          </a:p>
        </p:txBody>
      </p:sp>
      <p:sp>
        <p:nvSpPr>
          <p:cNvPr id="4" name="Shape 734"/>
          <p:cNvSpPr txBox="1">
            <a:spLocks/>
          </p:cNvSpPr>
          <p:nvPr/>
        </p:nvSpPr>
        <p:spPr>
          <a:xfrm>
            <a:off x="177421" y="1193800"/>
            <a:ext cx="8753481" cy="5029200"/>
          </a:xfrm>
          <a:prstGeom prst="rect">
            <a:avLst/>
          </a:prstGeom>
          <a:noFill/>
          <a:ln>
            <a:noFill/>
          </a:ln>
        </p:spPr>
        <p:txBody>
          <a:bodyPr lIns="91425" tIns="91425" rIns="91425" bIns="91425" anchor="t" anchorCtr="0">
            <a:noAutofit/>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a:lnSpc>
                <a:spcPct val="100000"/>
              </a:lnSpc>
            </a:pPr>
            <a:r>
              <a:rPr lang="en-GB" b="1" dirty="0">
                <a:latin typeface="Arial" panose="020B0604020202020204" pitchFamily="34" charset="0"/>
                <a:cs typeface="Arial" panose="020B0604020202020204" pitchFamily="34" charset="0"/>
              </a:rPr>
              <a:t>General last registration date for </a:t>
            </a:r>
            <a:r>
              <a:rPr lang="en-GB" sz="2400" b="1" dirty="0">
                <a:latin typeface="Arial" panose="020B0604020202020204" pitchFamily="34" charset="0"/>
                <a:cs typeface="Arial" panose="020B0604020202020204" pitchFamily="34" charset="0"/>
              </a:rPr>
              <a:t>new starts </a:t>
            </a:r>
          </a:p>
          <a:p>
            <a:pPr marL="12700">
              <a:lnSpc>
                <a:spcPct val="100000"/>
              </a:lnSpc>
            </a:pPr>
            <a:r>
              <a:rPr lang="en-GB" b="1" dirty="0">
                <a:latin typeface="Arial" panose="020B0604020202020204" pitchFamily="34" charset="0"/>
                <a:cs typeface="Arial" panose="020B0604020202020204" pitchFamily="34" charset="0"/>
              </a:rPr>
              <a:t>(all sizes for all sectors of the 2010 BTEC Nationals – England.</a:t>
            </a:r>
          </a:p>
          <a:p>
            <a:pPr marL="12700">
              <a:lnSpc>
                <a:spcPct val="100000"/>
              </a:lnSpc>
            </a:pPr>
            <a:r>
              <a:rPr lang="en-GB" dirty="0">
                <a:latin typeface="Arial" panose="020B0604020202020204" pitchFamily="34" charset="0"/>
                <a:cs typeface="Arial" panose="020B0604020202020204" pitchFamily="34" charset="0"/>
              </a:rPr>
              <a:t>- Current last registration date: 31 December 2017</a:t>
            </a:r>
          </a:p>
          <a:p>
            <a:pPr marL="12700">
              <a:lnSpc>
                <a:spcPct val="100000"/>
              </a:lnSpc>
            </a:pPr>
            <a:r>
              <a:rPr lang="en-GB" dirty="0">
                <a:latin typeface="Arial" panose="020B0604020202020204" pitchFamily="34" charset="0"/>
                <a:cs typeface="Arial" panose="020B0604020202020204" pitchFamily="34" charset="0"/>
              </a:rPr>
              <a:t>- Current last certification date: 31 December 2020</a:t>
            </a:r>
          </a:p>
          <a:p>
            <a:pPr marL="12700"/>
            <a:endParaRPr lang="en-GB" b="1" dirty="0">
              <a:latin typeface="Arial" panose="020B0604020202020204" pitchFamily="34" charset="0"/>
              <a:cs typeface="Arial" panose="020B0604020202020204" pitchFamily="34" charset="0"/>
            </a:endParaRPr>
          </a:p>
          <a:p>
            <a:pPr marL="12700"/>
            <a:r>
              <a:rPr lang="en-GB" b="1" dirty="0">
                <a:latin typeface="Arial" panose="020B0604020202020204" pitchFamily="34" charset="0"/>
                <a:cs typeface="Arial" panose="020B0604020202020204" pitchFamily="34" charset="0"/>
              </a:rPr>
              <a:t>We are extending the 360s, 720s and 1080s in sectors that have been redeveloped (England), to allow top-up/transfers from smaller qualifications only. I.e. not currently available to new starts:</a:t>
            </a:r>
          </a:p>
          <a:p>
            <a:pPr marL="12700">
              <a:lnSpc>
                <a:spcPct val="100000"/>
              </a:lnSpc>
            </a:pPr>
            <a:r>
              <a:rPr lang="en-GB" dirty="0">
                <a:latin typeface="Arial" panose="020B0604020202020204" pitchFamily="34" charset="0"/>
                <a:cs typeface="Arial" panose="020B0604020202020204" pitchFamily="34" charset="0"/>
              </a:rPr>
              <a:t>- Proposed last top-up/transfer date: </a:t>
            </a:r>
            <a:r>
              <a:rPr lang="en-GB" dirty="0">
                <a:solidFill>
                  <a:srgbClr val="FF0000"/>
                </a:solidFill>
                <a:latin typeface="Arial" panose="020B0604020202020204" pitchFamily="34" charset="0"/>
                <a:cs typeface="Arial" panose="020B0604020202020204" pitchFamily="34" charset="0"/>
              </a:rPr>
              <a:t>30 September 2018</a:t>
            </a:r>
          </a:p>
          <a:p>
            <a:pPr marL="12700">
              <a:lnSpc>
                <a:spcPct val="100000"/>
              </a:lnSpc>
            </a:pPr>
            <a:r>
              <a:rPr lang="en-GB" dirty="0">
                <a:latin typeface="Arial" panose="020B0604020202020204" pitchFamily="34" charset="0"/>
                <a:cs typeface="Arial" panose="020B0604020202020204" pitchFamily="34" charset="0"/>
              </a:rPr>
              <a:t>- Proposed last certification date: 31 December 2020</a:t>
            </a:r>
          </a:p>
          <a:p>
            <a:pPr marL="12700">
              <a:lnSpc>
                <a:spcPct val="100000"/>
              </a:lnSpc>
            </a:pPr>
            <a:endParaRPr lang="en-GB" dirty="0">
              <a:latin typeface="Arial" panose="020B0604020202020204" pitchFamily="34" charset="0"/>
              <a:cs typeface="Arial" panose="020B0604020202020204" pitchFamily="34" charset="0"/>
            </a:endParaRPr>
          </a:p>
          <a:p>
            <a:pPr marL="12700"/>
            <a:r>
              <a:rPr lang="en-GB" b="1" dirty="0">
                <a:latin typeface="Arial" panose="020B0604020202020204" pitchFamily="34" charset="0"/>
                <a:cs typeface="Arial" panose="020B0604020202020204" pitchFamily="34" charset="0"/>
              </a:rPr>
              <a:t>All relevant sizes for all sectors that have NOT yet been redeveloped, and any qualifications in SASE Apprenticeship frameworks (where SASE has not been withdrawn) (England)</a:t>
            </a:r>
            <a:endParaRPr lang="en-GB" b="1" u="sng" dirty="0">
              <a:latin typeface="Arial" panose="020B0604020202020204" pitchFamily="34" charset="0"/>
              <a:cs typeface="Arial" panose="020B0604020202020204" pitchFamily="34" charset="0"/>
            </a:endParaRPr>
          </a:p>
          <a:p>
            <a:pPr marL="12700">
              <a:lnSpc>
                <a:spcPct val="100000"/>
              </a:lnSpc>
            </a:pPr>
            <a:r>
              <a:rPr lang="en-GB" dirty="0">
                <a:latin typeface="Arial" panose="020B0604020202020204" pitchFamily="34" charset="0"/>
                <a:cs typeface="Arial" panose="020B0604020202020204" pitchFamily="34" charset="0"/>
              </a:rPr>
              <a:t>- Proposed last registration date: </a:t>
            </a:r>
            <a:r>
              <a:rPr lang="en-GB" dirty="0">
                <a:solidFill>
                  <a:srgbClr val="FF0000"/>
                </a:solidFill>
                <a:latin typeface="Arial" panose="020B0604020202020204" pitchFamily="34" charset="0"/>
                <a:cs typeface="Arial" panose="020B0604020202020204" pitchFamily="34" charset="0"/>
              </a:rPr>
              <a:t>31 August 2019</a:t>
            </a:r>
            <a:endParaRPr lang="en-GB" b="1" u="sng" dirty="0">
              <a:solidFill>
                <a:srgbClr val="FF0000"/>
              </a:solidFill>
              <a:latin typeface="Arial" panose="020B0604020202020204" pitchFamily="34" charset="0"/>
              <a:cs typeface="Arial" panose="020B0604020202020204" pitchFamily="34" charset="0"/>
            </a:endParaRPr>
          </a:p>
          <a:p>
            <a:pPr marL="12700">
              <a:lnSpc>
                <a:spcPct val="100000"/>
              </a:lnSpc>
            </a:pPr>
            <a:r>
              <a:rPr lang="en-GB" dirty="0">
                <a:latin typeface="Arial" panose="020B0604020202020204" pitchFamily="34" charset="0"/>
                <a:cs typeface="Arial" panose="020B0604020202020204" pitchFamily="34" charset="0"/>
              </a:rPr>
              <a:t>- Proposed last certification date: 31 August 2022</a:t>
            </a:r>
          </a:p>
          <a:p>
            <a:pPr marL="469900" indent="-457200">
              <a:lnSpc>
                <a:spcPct val="100000"/>
              </a:lnSpc>
              <a:buFontTx/>
              <a:buChar char="-"/>
            </a:pPr>
            <a:endParaRPr lang="en-GB" dirty="0">
              <a:latin typeface="Arial" panose="020B0604020202020204" pitchFamily="34" charset="0"/>
              <a:cs typeface="Arial" panose="020B0604020202020204" pitchFamily="34" charset="0"/>
            </a:endParaRPr>
          </a:p>
          <a:p>
            <a:pPr marL="12700">
              <a:lnSpc>
                <a:spcPct val="100000"/>
              </a:lnSpc>
            </a:pPr>
            <a:r>
              <a:rPr lang="en-GB" b="1" dirty="0">
                <a:latin typeface="Arial" panose="020B0604020202020204" pitchFamily="34" charset="0"/>
                <a:cs typeface="Arial" panose="020B0604020202020204" pitchFamily="34" charset="0"/>
              </a:rPr>
              <a:t>All sizes for all sectors in Wales, Northern Ireland and International </a:t>
            </a:r>
          </a:p>
          <a:p>
            <a:pPr marL="12700">
              <a:lnSpc>
                <a:spcPct val="100000"/>
              </a:lnSpc>
            </a:pPr>
            <a:r>
              <a:rPr lang="en-GB" dirty="0">
                <a:latin typeface="Arial" panose="020B0604020202020204" pitchFamily="34" charset="0"/>
                <a:cs typeface="Arial" panose="020B0604020202020204" pitchFamily="34" charset="0"/>
              </a:rPr>
              <a:t>- Proposed last registration date: </a:t>
            </a:r>
            <a:r>
              <a:rPr lang="en-GB" dirty="0">
                <a:solidFill>
                  <a:srgbClr val="FF0000"/>
                </a:solidFill>
                <a:latin typeface="Arial" panose="020B0604020202020204" pitchFamily="34" charset="0"/>
                <a:cs typeface="Arial" panose="020B0604020202020204" pitchFamily="34" charset="0"/>
              </a:rPr>
              <a:t>31 August 2019</a:t>
            </a:r>
            <a:endParaRPr lang="en-GB" b="1" u="sng" dirty="0">
              <a:solidFill>
                <a:srgbClr val="FF0000"/>
              </a:solidFill>
              <a:latin typeface="Arial" panose="020B0604020202020204" pitchFamily="34" charset="0"/>
              <a:cs typeface="Arial" panose="020B0604020202020204" pitchFamily="34" charset="0"/>
            </a:endParaRPr>
          </a:p>
          <a:p>
            <a:pPr marL="12700">
              <a:lnSpc>
                <a:spcPct val="100000"/>
              </a:lnSpc>
            </a:pPr>
            <a:r>
              <a:rPr lang="en-GB" dirty="0">
                <a:latin typeface="Arial" panose="020B0604020202020204" pitchFamily="34" charset="0"/>
                <a:cs typeface="Arial" panose="020B0604020202020204" pitchFamily="34" charset="0"/>
              </a:rPr>
              <a:t>- Proposed last certification date: 31 August 2022</a:t>
            </a:r>
          </a:p>
          <a:p>
            <a:pPr marL="285750" indent="-285750">
              <a:buFont typeface="Arial" charset="0"/>
              <a:buChar char="•"/>
            </a:pPr>
            <a:endParaRPr lang="en-US" sz="1400" dirty="0"/>
          </a:p>
        </p:txBody>
      </p:sp>
      <p:sp>
        <p:nvSpPr>
          <p:cNvPr id="5"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10</a:t>
            </a:fld>
            <a:endParaRPr lang="en-GB" dirty="0"/>
          </a:p>
        </p:txBody>
      </p:sp>
    </p:spTree>
    <p:extLst>
      <p:ext uri="{BB962C8B-B14F-4D97-AF65-F5344CB8AC3E}">
        <p14:creationId xmlns:p14="http://schemas.microsoft.com/office/powerpoint/2010/main" val="182065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414031" y="1586198"/>
            <a:ext cx="3996044" cy="2063261"/>
          </a:xfrm>
          <a:prstGeom prst="rect">
            <a:avLst/>
          </a:prstGeom>
          <a:noFill/>
          <a:ln>
            <a:noFill/>
          </a:ln>
        </p:spPr>
        <p:txBody>
          <a:bodyPr lIns="0" tIns="0" rIns="0" bIns="0" anchor="t" anchorCtr="0">
            <a:noAutofit/>
          </a:bodyPr>
          <a:lstStyle/>
          <a:p>
            <a:pPr marL="0" marR="0" lvl="0" indent="0" algn="l" rtl="0">
              <a:lnSpc>
                <a:spcPct val="116666"/>
              </a:lnSpc>
              <a:spcBef>
                <a:spcPts val="0"/>
              </a:spcBef>
              <a:buClr>
                <a:schemeClr val="lt2"/>
              </a:buClr>
              <a:buSzPct val="25000"/>
              <a:buFont typeface="Times New Roman"/>
              <a:buNone/>
            </a:pPr>
            <a:r>
              <a:rPr lang="en-GB" sz="3600" b="1" i="0" u="none" strike="noStrike" cap="none">
                <a:solidFill>
                  <a:schemeClr val="lt2"/>
                </a:solidFill>
                <a:latin typeface="Times New Roman"/>
                <a:ea typeface="Times New Roman"/>
                <a:cs typeface="Times New Roman"/>
                <a:sym typeface="Times New Roman"/>
              </a:rPr>
              <a:t>BTEC Higher National Qualifications in Engineering (RQF)</a:t>
            </a:r>
          </a:p>
        </p:txBody>
      </p:sp>
      <p:pic>
        <p:nvPicPr>
          <p:cNvPr id="188" name="Shape 188"/>
          <p:cNvPicPr preferRelativeResize="0">
            <a:picLocks noGrp="1"/>
          </p:cNvPicPr>
          <p:nvPr>
            <p:ph type="pic" idx="3"/>
          </p:nvPr>
        </p:nvPicPr>
        <p:blipFill rotWithShape="1">
          <a:blip r:embed="rId3">
            <a:alphaModFix/>
          </a:blip>
          <a:srcRect l="18374" r="35555"/>
          <a:stretch/>
        </p:blipFill>
        <p:spPr>
          <a:xfrm>
            <a:off x="4410075" y="0"/>
            <a:ext cx="4738253" cy="6858000"/>
          </a:xfrm>
          <a:prstGeom prst="rect">
            <a:avLst/>
          </a:prstGeom>
          <a:solidFill>
            <a:srgbClr val="BBBBBB"/>
          </a:solidFill>
          <a:ln>
            <a:noFill/>
          </a:ln>
          <a:effectLst>
            <a:outerShdw blurRad="50799" dist="38100" dir="8100000" algn="tr" rotWithShape="0">
              <a:srgbClr val="000000">
                <a:alpha val="40000"/>
              </a:srgbClr>
            </a:outerShdw>
          </a:effectLst>
        </p:spPr>
      </p:pic>
      <p:cxnSp>
        <p:nvCxnSpPr>
          <p:cNvPr id="189" name="Shape 189"/>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90" name="Shape 190"/>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11</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7956427" cy="1096874"/>
          </a:xfrm>
        </p:spPr>
        <p:txBody>
          <a:bodyPr/>
          <a:lstStyle/>
          <a:p>
            <a:r>
              <a:rPr lang="en-GB" dirty="0"/>
              <a:t>New specifications: First teach 2017</a:t>
            </a:r>
            <a:br>
              <a:rPr lang="en-GB" dirty="0"/>
            </a:br>
            <a:endParaRPr lang="en-GB" dirty="0"/>
          </a:p>
        </p:txBody>
      </p:sp>
      <p:sp>
        <p:nvSpPr>
          <p:cNvPr id="3" name="Text Placeholder 2"/>
          <p:cNvSpPr>
            <a:spLocks noGrp="1"/>
          </p:cNvSpPr>
          <p:nvPr>
            <p:ph type="body" idx="1"/>
          </p:nvPr>
        </p:nvSpPr>
        <p:spPr>
          <a:xfrm>
            <a:off x="542925" y="1514473"/>
            <a:ext cx="8387976" cy="4696545"/>
          </a:xfrm>
        </p:spPr>
        <p:txBody>
          <a:bodyPr/>
          <a:lstStyle/>
          <a:p>
            <a:r>
              <a:rPr lang="en-GB" sz="2000" b="1" dirty="0"/>
              <a:t>HNC &amp; HND:</a:t>
            </a:r>
          </a:p>
          <a:p>
            <a:pPr marL="285750" indent="-285750">
              <a:buFont typeface="Wingdings" panose="05000000000000000000" pitchFamily="2" charset="2"/>
              <a:buChar char="§"/>
            </a:pPr>
            <a:r>
              <a:rPr lang="en-GB" sz="2000" dirty="0"/>
              <a:t>Electrical &amp; Electronic</a:t>
            </a:r>
          </a:p>
          <a:p>
            <a:pPr marL="285750" indent="-285750">
              <a:buFont typeface="Wingdings" panose="05000000000000000000" pitchFamily="2" charset="2"/>
              <a:buChar char="§"/>
            </a:pPr>
            <a:r>
              <a:rPr lang="en-GB" sz="2000" dirty="0"/>
              <a:t>General</a:t>
            </a:r>
          </a:p>
          <a:p>
            <a:pPr marL="285750" indent="-285750">
              <a:buFont typeface="Wingdings" panose="05000000000000000000" pitchFamily="2" charset="2"/>
              <a:buChar char="§"/>
            </a:pPr>
            <a:r>
              <a:rPr lang="en-GB" sz="2000" dirty="0"/>
              <a:t>Manufacturing</a:t>
            </a:r>
          </a:p>
          <a:p>
            <a:pPr marL="285750" indent="-285750">
              <a:buFont typeface="Wingdings" panose="05000000000000000000" pitchFamily="2" charset="2"/>
              <a:buChar char="§"/>
            </a:pPr>
            <a:r>
              <a:rPr lang="en-GB" sz="2000" dirty="0"/>
              <a:t>Mechanical</a:t>
            </a:r>
          </a:p>
          <a:p>
            <a:pPr marL="285750" indent="-285750">
              <a:buFont typeface="Wingdings" panose="05000000000000000000" pitchFamily="2" charset="2"/>
              <a:buChar char="§"/>
            </a:pPr>
            <a:r>
              <a:rPr lang="en-GB" sz="2000" dirty="0"/>
              <a:t>Operations</a:t>
            </a:r>
          </a:p>
          <a:p>
            <a:endParaRPr lang="en-GB" sz="2000" b="1" dirty="0"/>
          </a:p>
          <a:p>
            <a:r>
              <a:rPr lang="en-GB" sz="2000" b="1" dirty="0"/>
              <a:t>HNC &amp; HND in Nuclear Engineering</a:t>
            </a:r>
          </a:p>
          <a:p>
            <a:r>
              <a:rPr lang="en-GB" sz="2000" dirty="0"/>
              <a:t>Electrical and Electronic</a:t>
            </a:r>
          </a:p>
          <a:p>
            <a:r>
              <a:rPr lang="en-GB" sz="2000" dirty="0"/>
              <a:t>Mechanical</a:t>
            </a:r>
          </a:p>
          <a:p>
            <a:endParaRPr lang="en-GB" sz="2000" dirty="0"/>
          </a:p>
          <a:p>
            <a:r>
              <a:rPr lang="en-GB" sz="2000" b="1" dirty="0"/>
              <a:t>HNC &amp; HND in Aeronautical Engineering</a:t>
            </a:r>
          </a:p>
          <a:p>
            <a:endParaRPr lang="en-GB"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GB" sz="800" b="1" i="0" u="none" strike="noStrike" cap="none" smtClean="0">
                <a:solidFill>
                  <a:schemeClr val="lt2"/>
                </a:solidFill>
                <a:latin typeface="Arial"/>
                <a:ea typeface="Arial"/>
                <a:cs typeface="Arial"/>
                <a:sym typeface="Arial"/>
              </a:rPr>
              <a:t>12</a:t>
            </a:fld>
            <a:endParaRPr lang="en-GB" sz="800" b="1"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150205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30107" y="394300"/>
            <a:ext cx="3681163" cy="626979"/>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lt2"/>
              </a:buClr>
              <a:buSzPct val="25000"/>
              <a:buFont typeface="Times New Roman"/>
              <a:buNone/>
            </a:pPr>
            <a:r>
              <a:rPr lang="en-GB" sz="3400" b="1" i="0" u="none" strike="noStrike" cap="none" dirty="0">
                <a:solidFill>
                  <a:schemeClr val="lt2"/>
                </a:solidFill>
                <a:latin typeface="Times New Roman"/>
                <a:ea typeface="Times New Roman"/>
                <a:cs typeface="Times New Roman"/>
                <a:sym typeface="Times New Roman"/>
              </a:rPr>
              <a:t>Overview</a:t>
            </a:r>
          </a:p>
        </p:txBody>
      </p:sp>
      <p:sp>
        <p:nvSpPr>
          <p:cNvPr id="196" name="Shape 196"/>
          <p:cNvSpPr txBox="1">
            <a:spLocks noGrp="1"/>
          </p:cNvSpPr>
          <p:nvPr>
            <p:ph type="body" idx="1"/>
          </p:nvPr>
        </p:nvSpPr>
        <p:spPr>
          <a:xfrm>
            <a:off x="3640347" y="1190445"/>
            <a:ext cx="5290553" cy="5667555"/>
          </a:xfrm>
          <a:prstGeom prst="rect">
            <a:avLst/>
          </a:prstGeom>
          <a:noFill/>
          <a:ln>
            <a:noFill/>
          </a:ln>
        </p:spPr>
        <p:txBody>
          <a:bodyPr lIns="0" tIns="0" rIns="0" bIns="0" anchor="t" anchorCtr="0">
            <a:noAutofit/>
          </a:bodyPr>
          <a:lstStyle/>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Higher National Certificate (HNC) is a Level 4 qualification made up of 120 credits. </a:t>
            </a:r>
          </a:p>
          <a:p>
            <a:pPr marL="0" marR="0" lvl="0" indent="0" algn="l" rtl="0">
              <a:lnSpc>
                <a:spcPct val="118750"/>
              </a:lnSpc>
              <a:spcBef>
                <a:spcPts val="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Higher National Diploma (HND) is a Level 4 and Level 5 qualification made up of 240 credits. </a:t>
            </a: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Usually studied full-time over two years, or part-time over four years. </a:t>
            </a:r>
          </a:p>
          <a:p>
            <a:pPr marL="0" marR="0" lvl="0" indent="0" algn="l" rtl="0">
              <a:lnSpc>
                <a:spcPct val="118750"/>
              </a:lnSpc>
              <a:spcBef>
                <a:spcPts val="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It is expected that an HND student would have achieved </a:t>
            </a:r>
            <a:r>
              <a:rPr lang="en-GB" sz="2000" b="0" i="0" u="sng" strike="noStrike" cap="none" dirty="0">
                <a:solidFill>
                  <a:schemeClr val="dk1"/>
                </a:solidFill>
                <a:latin typeface="Arial"/>
                <a:ea typeface="Arial"/>
                <a:cs typeface="Arial"/>
                <a:sym typeface="Arial"/>
              </a:rPr>
              <a:t>at least 90 credits at Level 4 before progressing to Level 5 units</a:t>
            </a:r>
            <a:r>
              <a:rPr lang="en-GB" sz="2000" b="0" i="0" u="none" strike="noStrike" cap="none" dirty="0">
                <a:solidFill>
                  <a:schemeClr val="dk1"/>
                </a:solidFill>
                <a:latin typeface="Arial"/>
                <a:ea typeface="Arial"/>
                <a:cs typeface="Arial"/>
                <a:sym typeface="Arial"/>
              </a:rPr>
              <a:t>. This allows for the students to submit the remaining 30 credits at Level 4 while undertaking their Level 5 study.</a:t>
            </a:r>
          </a:p>
        </p:txBody>
      </p:sp>
      <p:pic>
        <p:nvPicPr>
          <p:cNvPr id="197" name="Shape 197"/>
          <p:cNvPicPr preferRelativeResize="0">
            <a:picLocks noGrp="1"/>
          </p:cNvPicPr>
          <p:nvPr>
            <p:ph type="pic" idx="2"/>
          </p:nvPr>
        </p:nvPicPr>
        <p:blipFill rotWithShape="1">
          <a:blip r:embed="rId3">
            <a:alphaModFix/>
          </a:blip>
          <a:srcRect l="11088" r="9813"/>
          <a:stretch/>
        </p:blipFill>
        <p:spPr>
          <a:xfrm>
            <a:off x="1" y="0"/>
            <a:ext cx="3416060" cy="6858000"/>
          </a:xfrm>
          <a:prstGeom prst="rect">
            <a:avLst/>
          </a:prstGeom>
          <a:solidFill>
            <a:srgbClr val="BBBBBB"/>
          </a:solidFill>
          <a:ln>
            <a:noFill/>
          </a:ln>
        </p:spPr>
      </p:pic>
      <p:cxnSp>
        <p:nvCxnSpPr>
          <p:cNvPr id="198" name="Shape 198"/>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99" name="Shape 199"/>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13</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cxnSp>
        <p:nvCxnSpPr>
          <p:cNvPr id="204" name="Shape 204"/>
          <p:cNvCxnSpPr/>
          <p:nvPr/>
        </p:nvCxnSpPr>
        <p:spPr>
          <a:xfrm>
            <a:off x="8465042" y="6504780"/>
            <a:ext cx="0" cy="86399"/>
          </a:xfrm>
          <a:prstGeom prst="straightConnector1">
            <a:avLst/>
          </a:prstGeom>
          <a:noFill/>
          <a:ln w="9525" cap="flat" cmpd="sng">
            <a:solidFill>
              <a:srgbClr val="FFFFFF"/>
            </a:solidFill>
            <a:prstDash val="solid"/>
            <a:round/>
            <a:headEnd type="none" w="med" len="med"/>
            <a:tailEnd type="none" w="med" len="med"/>
          </a:ln>
        </p:spPr>
      </p:cxnSp>
      <p:sp>
        <p:nvSpPr>
          <p:cNvPr id="205" name="Shape 205"/>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rgbClr val="FFFFFF"/>
                </a:solidFill>
                <a:latin typeface="Arial"/>
                <a:ea typeface="Arial"/>
                <a:cs typeface="Arial"/>
                <a:sym typeface="Arial"/>
              </a:rPr>
              <a:t>14</a:t>
            </a:fld>
            <a:endParaRPr lang="en-GB" sz="800" b="1" i="0" u="none" strike="noStrike" cap="none">
              <a:solidFill>
                <a:srgbClr val="FFFFFF"/>
              </a:solidFill>
              <a:latin typeface="Arial"/>
              <a:ea typeface="Arial"/>
              <a:cs typeface="Arial"/>
              <a:sym typeface="Arial"/>
            </a:endParaRPr>
          </a:p>
        </p:txBody>
      </p:sp>
      <p:sp>
        <p:nvSpPr>
          <p:cNvPr id="206" name="Shape 206"/>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FFFFFF"/>
              </a:buClr>
              <a:buSzPct val="25000"/>
              <a:buFont typeface="Arial"/>
              <a:buNone/>
            </a:pPr>
            <a:r>
              <a:rPr lang="en-GB" sz="700" b="1" i="0" u="none" strike="noStrike" cap="none">
                <a:solidFill>
                  <a:srgbClr val="FFFFFF"/>
                </a:solidFill>
                <a:latin typeface="Arial"/>
                <a:ea typeface="Arial"/>
                <a:cs typeface="Arial"/>
                <a:sym typeface="Arial"/>
              </a:rPr>
              <a:t>Presentation Title Arial Bold 7 pt</a:t>
            </a:r>
          </a:p>
        </p:txBody>
      </p:sp>
      <p:pic>
        <p:nvPicPr>
          <p:cNvPr id="207" name="Shape 207"/>
          <p:cNvPicPr preferRelativeResize="0"/>
          <p:nvPr/>
        </p:nvPicPr>
        <p:blipFill rotWithShape="1">
          <a:blip r:embed="rId3">
            <a:alphaModFix/>
          </a:blip>
          <a:srcRect/>
          <a:stretch/>
        </p:blipFill>
        <p:spPr>
          <a:xfrm>
            <a:off x="475014" y="1757547"/>
            <a:ext cx="8061191" cy="4165326"/>
          </a:xfrm>
          <a:prstGeom prst="rect">
            <a:avLst/>
          </a:prstGeom>
          <a:noFill/>
          <a:ln>
            <a:noFill/>
          </a:ln>
        </p:spPr>
      </p:pic>
      <p:sp>
        <p:nvSpPr>
          <p:cNvPr id="208" name="Shape 208"/>
          <p:cNvSpPr txBox="1"/>
          <p:nvPr/>
        </p:nvSpPr>
        <p:spPr>
          <a:xfrm>
            <a:off x="475014" y="451262"/>
            <a:ext cx="8217724" cy="1017442"/>
          </a:xfrm>
          <a:prstGeom prst="rect">
            <a:avLst/>
          </a:prstGeom>
          <a:noFill/>
          <a:ln>
            <a:noFill/>
          </a:ln>
        </p:spPr>
        <p:txBody>
          <a:bodyPr lIns="0" tIns="0" rIns="0" bIns="0" anchor="ctr" anchorCtr="0">
            <a:noAutofit/>
          </a:bodyPr>
          <a:lstStyle/>
          <a:p>
            <a:pPr marL="0" marR="0" lvl="0" indent="0" algn="ctr" rtl="0">
              <a:lnSpc>
                <a:spcPct val="117647"/>
              </a:lnSpc>
              <a:spcBef>
                <a:spcPts val="0"/>
              </a:spcBef>
              <a:spcAft>
                <a:spcPts val="0"/>
              </a:spcAft>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Collaborative Development </a:t>
            </a:r>
          </a:p>
          <a:p>
            <a:pPr marL="0" marR="0" lvl="0" indent="0" algn="ctr" rtl="0">
              <a:lnSpc>
                <a:spcPct val="117647"/>
              </a:lnSpc>
              <a:spcBef>
                <a:spcPts val="0"/>
              </a:spcBef>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with Employers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Shape 21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14" name="Shape 21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15</a:t>
            </a:fld>
            <a:endParaRPr lang="en-GB" sz="800" b="1" i="0" u="none" strike="noStrike" cap="none">
              <a:solidFill>
                <a:schemeClr val="lt2"/>
              </a:solidFill>
              <a:latin typeface="Arial"/>
              <a:ea typeface="Arial"/>
              <a:cs typeface="Arial"/>
              <a:sym typeface="Arial"/>
            </a:endParaRPr>
          </a:p>
        </p:txBody>
      </p:sp>
      <p:sp>
        <p:nvSpPr>
          <p:cNvPr id="215" name="Shape 215"/>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lt2"/>
              </a:buClr>
              <a:buSzPct val="25000"/>
              <a:buFont typeface="Arial"/>
              <a:buNone/>
            </a:pPr>
            <a:r>
              <a:rPr lang="en-GB" sz="700" b="1" i="0" u="none" strike="noStrike" cap="none">
                <a:solidFill>
                  <a:schemeClr val="lt2"/>
                </a:solidFill>
                <a:latin typeface="Arial"/>
                <a:ea typeface="Arial"/>
                <a:cs typeface="Arial"/>
                <a:sym typeface="Arial"/>
              </a:rPr>
              <a:t>Presentation Title Arial Bold 7 pt</a:t>
            </a:r>
          </a:p>
        </p:txBody>
      </p:sp>
      <p:pic>
        <p:nvPicPr>
          <p:cNvPr id="216" name="Shape 216"/>
          <p:cNvPicPr preferRelativeResize="0"/>
          <p:nvPr/>
        </p:nvPicPr>
        <p:blipFill rotWithShape="1">
          <a:blip r:embed="rId3">
            <a:alphaModFix/>
          </a:blip>
          <a:srcRect/>
          <a:stretch/>
        </p:blipFill>
        <p:spPr>
          <a:xfrm>
            <a:off x="2220690" y="1591294"/>
            <a:ext cx="4750126" cy="4430428"/>
          </a:xfrm>
          <a:prstGeom prst="rect">
            <a:avLst/>
          </a:prstGeom>
          <a:noFill/>
          <a:ln>
            <a:noFill/>
          </a:ln>
        </p:spPr>
      </p:pic>
      <p:sp>
        <p:nvSpPr>
          <p:cNvPr id="217" name="Shape 217"/>
          <p:cNvSpPr txBox="1"/>
          <p:nvPr/>
        </p:nvSpPr>
        <p:spPr>
          <a:xfrm>
            <a:off x="558139" y="358456"/>
            <a:ext cx="8217600" cy="993600"/>
          </a:xfrm>
          <a:prstGeom prst="rect">
            <a:avLst/>
          </a:prstGeom>
          <a:noFill/>
          <a:ln>
            <a:noFill/>
          </a:ln>
        </p:spPr>
        <p:txBody>
          <a:bodyPr lIns="0" tIns="0" rIns="0" bIns="0" anchor="b" anchorCtr="0">
            <a:noAutofit/>
          </a:bodyPr>
          <a:lstStyle/>
          <a:p>
            <a:pPr marL="0" marR="0" lvl="0" indent="0" algn="ctr" rtl="0">
              <a:lnSpc>
                <a:spcPct val="105882"/>
              </a:lnSpc>
              <a:spcBef>
                <a:spcPts val="0"/>
              </a:spcBef>
              <a:spcAft>
                <a:spcPts val="0"/>
              </a:spcAft>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Professional Body </a:t>
            </a:r>
          </a:p>
          <a:p>
            <a:pPr marL="0" marR="0" lvl="0" indent="0" algn="ctr" rtl="0">
              <a:lnSpc>
                <a:spcPct val="105882"/>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and Sector Skills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Shape 222"/>
          <p:cNvCxnSpPr/>
          <p:nvPr/>
        </p:nvCxnSpPr>
        <p:spPr>
          <a:xfrm>
            <a:off x="8465042" y="6504780"/>
            <a:ext cx="0" cy="86399"/>
          </a:xfrm>
          <a:prstGeom prst="straightConnector1">
            <a:avLst/>
          </a:prstGeom>
          <a:noFill/>
          <a:ln w="9525" cap="flat" cmpd="sng">
            <a:solidFill>
              <a:srgbClr val="FFFFFF"/>
            </a:solidFill>
            <a:prstDash val="solid"/>
            <a:round/>
            <a:headEnd type="none" w="med" len="med"/>
            <a:tailEnd type="none" w="med" len="med"/>
          </a:ln>
        </p:spPr>
      </p:cxnSp>
      <p:sp>
        <p:nvSpPr>
          <p:cNvPr id="223" name="Shape 223"/>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rgbClr val="FFFFFF"/>
                </a:solidFill>
                <a:latin typeface="Arial"/>
                <a:ea typeface="Arial"/>
                <a:cs typeface="Arial"/>
                <a:sym typeface="Arial"/>
              </a:rPr>
              <a:t>16</a:t>
            </a:fld>
            <a:endParaRPr lang="en-GB" sz="800" b="1" i="0" u="none" strike="noStrike" cap="none">
              <a:solidFill>
                <a:srgbClr val="FFFFFF"/>
              </a:solidFill>
              <a:latin typeface="Arial"/>
              <a:ea typeface="Arial"/>
              <a:cs typeface="Arial"/>
              <a:sym typeface="Arial"/>
            </a:endParaRPr>
          </a:p>
        </p:txBody>
      </p:sp>
      <p:sp>
        <p:nvSpPr>
          <p:cNvPr id="224" name="Shape 224"/>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FFFFFF"/>
              </a:buClr>
              <a:buSzPct val="25000"/>
              <a:buFont typeface="Arial"/>
              <a:buNone/>
            </a:pPr>
            <a:r>
              <a:rPr lang="en-GB" sz="700" b="1" i="0" u="none" strike="noStrike" cap="none">
                <a:solidFill>
                  <a:srgbClr val="FFFFFF"/>
                </a:solidFill>
                <a:latin typeface="Arial"/>
                <a:ea typeface="Arial"/>
                <a:cs typeface="Arial"/>
                <a:sym typeface="Arial"/>
              </a:rPr>
              <a:t>Presentation Title Arial Bold 7 pt</a:t>
            </a:r>
          </a:p>
        </p:txBody>
      </p:sp>
      <p:pic>
        <p:nvPicPr>
          <p:cNvPr id="225" name="Shape 225"/>
          <p:cNvPicPr preferRelativeResize="0"/>
          <p:nvPr/>
        </p:nvPicPr>
        <p:blipFill rotWithShape="1">
          <a:blip r:embed="rId3">
            <a:alphaModFix/>
          </a:blip>
          <a:srcRect/>
          <a:stretch/>
        </p:blipFill>
        <p:spPr>
          <a:xfrm>
            <a:off x="1077715" y="1939434"/>
            <a:ext cx="7065206" cy="4209488"/>
          </a:xfrm>
          <a:prstGeom prst="rect">
            <a:avLst/>
          </a:prstGeom>
          <a:noFill/>
          <a:ln>
            <a:noFill/>
          </a:ln>
        </p:spPr>
      </p:pic>
      <p:sp>
        <p:nvSpPr>
          <p:cNvPr id="226" name="Shape 226"/>
          <p:cNvSpPr txBox="1"/>
          <p:nvPr/>
        </p:nvSpPr>
        <p:spPr>
          <a:xfrm>
            <a:off x="605639" y="534389"/>
            <a:ext cx="8217724" cy="993693"/>
          </a:xfrm>
          <a:prstGeom prst="rect">
            <a:avLst/>
          </a:prstGeom>
          <a:noFill/>
          <a:ln>
            <a:noFill/>
          </a:ln>
        </p:spPr>
        <p:txBody>
          <a:bodyPr lIns="0" tIns="0" rIns="0" bIns="0" anchor="b" anchorCtr="0">
            <a:noAutofit/>
          </a:bodyPr>
          <a:lstStyle/>
          <a:p>
            <a:pPr marL="0" marR="0" lvl="0" indent="0" algn="ctr" rtl="0">
              <a:lnSpc>
                <a:spcPct val="105882"/>
              </a:lnSpc>
              <a:spcBef>
                <a:spcPts val="0"/>
              </a:spcBef>
              <a:spcAft>
                <a:spcPts val="0"/>
              </a:spcAft>
              <a:buClr>
                <a:srgbClr val="007FA3"/>
              </a:buClr>
              <a:buSzPct val="25000"/>
              <a:buFont typeface="Times New Roman"/>
              <a:buNone/>
            </a:pPr>
            <a:r>
              <a:rPr lang="en-GB" sz="3400" b="1" i="0" u="none" strike="noStrike" cap="none">
                <a:solidFill>
                  <a:srgbClr val="007FA3"/>
                </a:solidFill>
                <a:latin typeface="Times New Roman"/>
                <a:ea typeface="Times New Roman"/>
                <a:cs typeface="Times New Roman"/>
                <a:sym typeface="Times New Roman"/>
              </a:rPr>
              <a:t>Collaborative Development </a:t>
            </a:r>
          </a:p>
          <a:p>
            <a:pPr marL="0" marR="0" lvl="0" indent="0" algn="ctr" rtl="0">
              <a:lnSpc>
                <a:spcPct val="105882"/>
              </a:lnSpc>
              <a:spcBef>
                <a:spcPts val="0"/>
              </a:spcBef>
              <a:buClr>
                <a:srgbClr val="007FA3"/>
              </a:buClr>
              <a:buSzPct val="25000"/>
              <a:buFont typeface="Times New Roman"/>
              <a:buNone/>
            </a:pPr>
            <a:r>
              <a:rPr lang="en-GB" sz="3400" b="1" i="0" u="none" strike="noStrike" cap="none">
                <a:solidFill>
                  <a:srgbClr val="007FA3"/>
                </a:solidFill>
                <a:latin typeface="Times New Roman"/>
                <a:ea typeface="Times New Roman"/>
                <a:cs typeface="Times New Roman"/>
                <a:sym typeface="Times New Roman"/>
              </a:rPr>
              <a:t>with HE/ FE Institutions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643251" y="394300"/>
            <a:ext cx="4287652" cy="1161367"/>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Professional Recognition</a:t>
            </a:r>
          </a:p>
        </p:txBody>
      </p:sp>
      <p:sp>
        <p:nvSpPr>
          <p:cNvPr id="232" name="Shape 232"/>
          <p:cNvSpPr txBox="1">
            <a:spLocks noGrp="1"/>
          </p:cNvSpPr>
          <p:nvPr>
            <p:ph type="body" idx="1"/>
          </p:nvPr>
        </p:nvSpPr>
        <p:spPr>
          <a:xfrm>
            <a:off x="4643251" y="1888733"/>
            <a:ext cx="4120738" cy="4726379"/>
          </a:xfrm>
          <a:prstGeom prst="rect">
            <a:avLst/>
          </a:prstGeom>
          <a:noFill/>
          <a:ln>
            <a:noFill/>
          </a:ln>
        </p:spPr>
        <p:txBody>
          <a:bodyPr lIns="0" tIns="0" rIns="0" bIns="0" anchor="t" anchorCtr="0">
            <a:noAutofit/>
          </a:bodyPr>
          <a:lstStyle/>
          <a:p>
            <a:pPr marL="0" marR="0" lvl="0" indent="0" algn="l" rtl="0">
              <a:lnSpc>
                <a:spcPct val="118750"/>
              </a:lnSpc>
              <a:spcBef>
                <a:spcPts val="0"/>
              </a:spcBef>
              <a:spcAft>
                <a:spcPts val="0"/>
              </a:spcAft>
              <a:buClr>
                <a:schemeClr val="dk1"/>
              </a:buClr>
              <a:buSzPct val="25000"/>
              <a:buFont typeface="Arial"/>
              <a:buNone/>
            </a:pPr>
            <a:r>
              <a:rPr lang="en-GB" sz="1600" b="1" i="0" u="none" strike="noStrike" cap="none">
                <a:solidFill>
                  <a:schemeClr val="dk1"/>
                </a:solidFill>
                <a:latin typeface="Arial"/>
                <a:ea typeface="Arial"/>
                <a:cs typeface="Arial"/>
                <a:sym typeface="Arial"/>
              </a:rPr>
              <a:t>Units and specialist pathways selected are mapped against Professional Bodies requirements.</a:t>
            </a:r>
          </a:p>
          <a:p>
            <a:pPr marL="0" marR="0" lvl="0" indent="0" algn="l" rtl="0">
              <a:lnSpc>
                <a:spcPct val="11875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1600" b="0" i="0" u="none" strike="noStrike" cap="none">
                <a:solidFill>
                  <a:schemeClr val="dk1"/>
                </a:solidFill>
                <a:latin typeface="Arial"/>
                <a:ea typeface="Arial"/>
                <a:cs typeface="Arial"/>
                <a:sym typeface="Arial"/>
              </a:rPr>
              <a:t>Pearson BTEC Higher Nationals in Engineering (General, Nuclear &amp; Aeronautical) are set at Level 4 and 5 and have been written with reference to the Engineering Council specification for Level 3 and 6. </a:t>
            </a:r>
          </a:p>
          <a:p>
            <a:pPr marL="0" marR="0" lvl="0" indent="0" algn="l" rtl="0">
              <a:lnSpc>
                <a:spcPct val="11875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1600" b="0" i="0" u="none" strike="noStrike" cap="none">
                <a:solidFill>
                  <a:schemeClr val="dk1"/>
                </a:solidFill>
                <a:latin typeface="Arial"/>
                <a:ea typeface="Arial"/>
                <a:cs typeface="Arial"/>
                <a:sym typeface="Arial"/>
              </a:rPr>
              <a:t>Holders of a BTEC Higher National in Engineering (General, Nuclear &amp; Aeronautical) meet the academic requirements for the Engineering Council Engineering Technician Standard (EngTech).</a:t>
            </a:r>
          </a:p>
        </p:txBody>
      </p:sp>
      <p:cxnSp>
        <p:nvCxnSpPr>
          <p:cNvPr id="233" name="Shape 23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34" name="Shape 23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17</a:t>
            </a:fld>
            <a:endParaRPr lang="en-GB" sz="800" b="1" i="0" u="none" strike="noStrike" cap="none">
              <a:solidFill>
                <a:schemeClr val="lt2"/>
              </a:solidFill>
              <a:latin typeface="Arial"/>
              <a:ea typeface="Arial"/>
              <a:cs typeface="Arial"/>
              <a:sym typeface="Arial"/>
            </a:endParaRPr>
          </a:p>
        </p:txBody>
      </p:sp>
      <p:pic>
        <p:nvPicPr>
          <p:cNvPr id="235" name="Shape 235"/>
          <p:cNvPicPr preferRelativeResize="0"/>
          <p:nvPr/>
        </p:nvPicPr>
        <p:blipFill rotWithShape="1">
          <a:blip r:embed="rId3">
            <a:alphaModFix/>
          </a:blip>
          <a:srcRect l="56785" r="2359"/>
          <a:stretch/>
        </p:blipFill>
        <p:spPr>
          <a:xfrm>
            <a:off x="0" y="0"/>
            <a:ext cx="4132612" cy="6858000"/>
          </a:xfrm>
          <a:prstGeom prst="rect">
            <a:avLst/>
          </a:prstGeom>
          <a:noFill/>
          <a:ln>
            <a:noFill/>
          </a:ln>
          <a:effectLst>
            <a:outerShdw blurRad="50799" dist="38100" dir="8100000" algn="tr"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540000" y="418050"/>
            <a:ext cx="3889495" cy="1144957"/>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Professional Body and Sector Skills Council Recognition</a:t>
            </a:r>
          </a:p>
        </p:txBody>
      </p:sp>
      <p:sp>
        <p:nvSpPr>
          <p:cNvPr id="241" name="Shape 241"/>
          <p:cNvSpPr txBox="1">
            <a:spLocks noGrp="1"/>
          </p:cNvSpPr>
          <p:nvPr>
            <p:ph type="body" idx="1"/>
          </p:nvPr>
        </p:nvSpPr>
        <p:spPr>
          <a:xfrm>
            <a:off x="552450" y="2315686"/>
            <a:ext cx="3533776" cy="3954483"/>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GB" sz="1600" b="0" i="0" u="none" strike="noStrike" cap="none" dirty="0">
                <a:solidFill>
                  <a:srgbClr val="FFFFFF"/>
                </a:solidFill>
                <a:latin typeface="Arial"/>
                <a:ea typeface="Arial"/>
                <a:cs typeface="Arial"/>
                <a:sym typeface="Arial"/>
              </a:rPr>
              <a:t>We are working with the Professional Bodies and Sector Skills Councils that represent the subject areas covered by the new qualifications to seek approval and endorsement and will announce arrangements as they become available.</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GB" sz="1600" b="0" i="0" u="none" strike="noStrike" cap="none" dirty="0" err="1">
                <a:solidFill>
                  <a:srgbClr val="FFFFFF"/>
                </a:solidFill>
                <a:latin typeface="Arial"/>
                <a:ea typeface="Arial"/>
                <a:cs typeface="Arial"/>
                <a:sym typeface="Arial"/>
              </a:rPr>
              <a:t>Semta</a:t>
            </a:r>
            <a:r>
              <a:rPr lang="en-GB" sz="1600" b="0" i="0" u="none" strike="noStrike" cap="none" dirty="0">
                <a:solidFill>
                  <a:srgbClr val="FFFFFF"/>
                </a:solidFill>
                <a:latin typeface="Arial"/>
                <a:ea typeface="Arial"/>
                <a:cs typeface="Arial"/>
                <a:sym typeface="Arial"/>
              </a:rPr>
              <a:t> has already approved and endorsed the new qualifications at levels 4 and 5.</a:t>
            </a:r>
          </a:p>
        </p:txBody>
      </p:sp>
      <p:pic>
        <p:nvPicPr>
          <p:cNvPr id="242" name="Shape 242"/>
          <p:cNvPicPr preferRelativeResize="0">
            <a:picLocks noGrp="1"/>
          </p:cNvPicPr>
          <p:nvPr>
            <p:ph type="pic" idx="2"/>
          </p:nvPr>
        </p:nvPicPr>
        <p:blipFill rotWithShape="1">
          <a:blip r:embed="rId3">
            <a:alphaModFix/>
          </a:blip>
          <a:srcRect l="40798" r="13344"/>
          <a:stretch/>
        </p:blipFill>
        <p:spPr>
          <a:xfrm>
            <a:off x="4581525" y="0"/>
            <a:ext cx="4562400" cy="6858000"/>
          </a:xfrm>
          <a:prstGeom prst="rect">
            <a:avLst/>
          </a:prstGeom>
          <a:solidFill>
            <a:srgbClr val="BBBBBB"/>
          </a:solidFill>
          <a:ln>
            <a:noFill/>
          </a:ln>
          <a:effectLst>
            <a:outerShdw blurRad="50799" dist="38100" dir="8100000" algn="tr" rotWithShape="0">
              <a:srgbClr val="000000">
                <a:alpha val="40000"/>
              </a:srgbClr>
            </a:outerShdw>
          </a:effectLst>
        </p:spPr>
      </p:pic>
      <p:cxnSp>
        <p:nvCxnSpPr>
          <p:cNvPr id="243" name="Shape 24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44" name="Shape 24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18</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541337" y="417599"/>
            <a:ext cx="7118245" cy="1096874"/>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Assessment Criteria and Methodology </a:t>
            </a:r>
          </a:p>
        </p:txBody>
      </p:sp>
      <p:sp>
        <p:nvSpPr>
          <p:cNvPr id="250" name="Shape 250"/>
          <p:cNvSpPr txBox="1">
            <a:spLocks noGrp="1"/>
          </p:cNvSpPr>
          <p:nvPr>
            <p:ph type="body" idx="1"/>
          </p:nvPr>
        </p:nvSpPr>
        <p:spPr>
          <a:xfrm>
            <a:off x="542925" y="1514473"/>
            <a:ext cx="8387976" cy="4817316"/>
          </a:xfrm>
          <a:prstGeom prst="rect">
            <a:avLst/>
          </a:prstGeom>
          <a:noFill/>
          <a:ln>
            <a:noFill/>
          </a:ln>
        </p:spPr>
        <p:txBody>
          <a:bodyPr lIns="0" tIns="0" rIns="0" bIns="0" anchor="t" anchorCtr="0">
            <a:noAutofit/>
          </a:bodyPr>
          <a:lstStyle/>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Assessments are graded Pass, Merit and Distinction.</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Merit and Distinction criteria is now provided in addition to the Pass criteria. </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Pass criteria are set as the threshold of meeting the Learning Outcome for each unit.</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Merit and Distinction criteria define the depth and breadth of knowledge and understanding the student has evidenced in meeting Pass criteria.</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The scaffolding principle supports the development of deeper learning and stretches and challenges the student.</a:t>
            </a:r>
          </a:p>
        </p:txBody>
      </p:sp>
      <p:sp>
        <p:nvSpPr>
          <p:cNvPr id="251" name="Shape 251"/>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19</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BTEC Level 1</a:t>
            </a:r>
            <a:br>
              <a:rPr lang="en-GB" dirty="0"/>
            </a:br>
            <a:r>
              <a:rPr lang="en-GB" dirty="0"/>
              <a:t>Latest news</a:t>
            </a:r>
            <a:br>
              <a:rPr lang="en-GB" dirty="0"/>
            </a:br>
            <a:endParaRPr lang="en-US" dirty="0"/>
          </a:p>
        </p:txBody>
      </p:sp>
      <p:sp>
        <p:nvSpPr>
          <p:cNvPr id="3" name="Content Placeholder 2"/>
          <p:cNvSpPr>
            <a:spLocks noGrp="1"/>
          </p:cNvSpPr>
          <p:nvPr>
            <p:ph idx="1"/>
          </p:nvPr>
        </p:nvSpPr>
        <p:spPr>
          <a:xfrm>
            <a:off x="540000" y="2208362"/>
            <a:ext cx="4041525" cy="3342432"/>
          </a:xfrm>
        </p:spPr>
        <p:txBody>
          <a:bodyPr/>
          <a:lstStyle/>
          <a:p>
            <a:r>
              <a:rPr lang="en-GB" sz="1800" b="1" dirty="0"/>
              <a:t>New graded Level 1 Introductory qualifications available for first teaching from September 2016</a:t>
            </a:r>
            <a:br>
              <a:rPr lang="en-GB" sz="1800" dirty="0"/>
            </a:br>
            <a:br>
              <a:rPr lang="en-GB" sz="1800" dirty="0"/>
            </a:br>
            <a:endParaRPr lang="en-GB" sz="1800" dirty="0"/>
          </a:p>
          <a:p>
            <a:endParaRPr lang="en-GB" sz="1800" dirty="0"/>
          </a:p>
          <a:p>
            <a:r>
              <a:rPr lang="en-GB" sz="1800" dirty="0"/>
              <a:t>Meanwhile, we are working on extending current QCF specs until December 2018. </a:t>
            </a:r>
          </a:p>
          <a:p>
            <a:endParaRPr lang="en-GB" dirty="0"/>
          </a:p>
          <a:p>
            <a:br>
              <a:rPr lang="en-GB" b="1" dirty="0"/>
            </a:br>
            <a:br>
              <a:rPr lang="en-GB" dirty="0"/>
            </a:br>
            <a:endParaRPr lang="en-GB" dirty="0"/>
          </a:p>
        </p:txBody>
      </p:sp>
      <p:pic>
        <p:nvPicPr>
          <p:cNvPr id="9" name="Picture Placeholder 8"/>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2958" r="2958"/>
          <a:stretch>
            <a:fillRect/>
          </a:stretch>
        </p:blipFill>
        <p:spPr>
          <a:xfrm>
            <a:off x="4581525" y="0"/>
            <a:ext cx="4562475" cy="6858000"/>
          </a:xfrm>
          <a:prstGeom prst="rect">
            <a:avLst/>
          </a:prstGeom>
        </p:spPr>
      </p:pic>
      <p:cxnSp>
        <p:nvCxnSpPr>
          <p:cNvPr id="5" name="Straight Connector 4"/>
          <p:cNvCxnSpPr/>
          <p:nvPr/>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2</a:t>
            </a:fld>
            <a:endParaRPr lang="en-GB" dirty="0">
              <a:solidFill>
                <a:schemeClr val="bg2"/>
              </a:solidFill>
            </a:endParaRPr>
          </a:p>
        </p:txBody>
      </p:sp>
      <p:sp>
        <p:nvSpPr>
          <p:cNvPr id="8" name="TextBox 7"/>
          <p:cNvSpPr txBox="1"/>
          <p:nvPr/>
        </p:nvSpPr>
        <p:spPr>
          <a:xfrm>
            <a:off x="7969997" y="161925"/>
            <a:ext cx="958596" cy="230832"/>
          </a:xfrm>
          <a:prstGeom prst="rect">
            <a:avLst/>
          </a:prstGeom>
          <a:noFill/>
        </p:spPr>
        <p:txBody>
          <a:bodyPr wrap="none" lIns="0" tIns="0" rIns="0" bIns="0" rtlCol="0">
            <a:spAutoFit/>
          </a:bodyPr>
          <a:lstStyle/>
          <a:p>
            <a:pPr algn="r">
              <a:lnSpc>
                <a:spcPts val="900"/>
              </a:lnSpc>
            </a:pPr>
            <a:r>
              <a:rPr lang="en-GB" sz="700" dirty="0">
                <a:solidFill>
                  <a:srgbClr val="000000"/>
                </a:solidFill>
              </a:rPr>
              <a:t>Image by Ben Wiseman</a:t>
            </a:r>
          </a:p>
          <a:p>
            <a:pPr algn="r">
              <a:lnSpc>
                <a:spcPts val="900"/>
              </a:lnSpc>
            </a:pPr>
            <a:endParaRPr lang="en-GB" sz="700" dirty="0">
              <a:solidFill>
                <a:srgbClr val="FFFFFF"/>
              </a:solidFill>
            </a:endParaRPr>
          </a:p>
        </p:txBody>
      </p:sp>
    </p:spTree>
    <p:extLst>
      <p:ext uri="{BB962C8B-B14F-4D97-AF65-F5344CB8AC3E}">
        <p14:creationId xmlns:p14="http://schemas.microsoft.com/office/powerpoint/2010/main" val="133194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541335" y="417600"/>
            <a:ext cx="7688263" cy="1119100"/>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dirty="0">
                <a:solidFill>
                  <a:schemeClr val="dk2"/>
                </a:solidFill>
                <a:latin typeface="Times New Roman"/>
                <a:ea typeface="Times New Roman"/>
                <a:cs typeface="Times New Roman"/>
                <a:sym typeface="Times New Roman"/>
              </a:rPr>
              <a:t>Engineering: Core Units - All pathways </a:t>
            </a:r>
          </a:p>
        </p:txBody>
      </p:sp>
      <p:sp>
        <p:nvSpPr>
          <p:cNvPr id="257" name="Shape 257"/>
          <p:cNvSpPr/>
          <p:nvPr/>
        </p:nvSpPr>
        <p:spPr>
          <a:xfrm>
            <a:off x="593000" y="1375108"/>
            <a:ext cx="3910761" cy="836783"/>
          </a:xfrm>
          <a:prstGeom prst="rect">
            <a:avLst/>
          </a:prstGeom>
          <a:solidFill>
            <a:schemeClr val="lt2"/>
          </a:solidFill>
          <a:ln>
            <a:noFill/>
          </a:ln>
        </p:spPr>
        <p:txBody>
          <a:bodyPr lIns="108000" tIns="0" rIns="180000" bIns="108000" anchor="b" anchorCtr="0">
            <a:noAutofit/>
          </a:bodyPr>
          <a:lstStyle/>
          <a:p>
            <a:pPr marL="0" marR="0" lvl="0" indent="0" algn="l" rtl="0">
              <a:spcBef>
                <a:spcPts val="0"/>
              </a:spcBef>
              <a:buNone/>
            </a:pPr>
            <a:endParaRPr sz="1600">
              <a:solidFill>
                <a:srgbClr val="FFFFFF"/>
              </a:solidFill>
              <a:latin typeface="Arial"/>
              <a:ea typeface="Arial"/>
              <a:cs typeface="Arial"/>
              <a:sym typeface="Arial"/>
            </a:endParaRPr>
          </a:p>
        </p:txBody>
      </p:sp>
      <p:sp>
        <p:nvSpPr>
          <p:cNvPr id="258" name="Shape 258"/>
          <p:cNvSpPr txBox="1"/>
          <p:nvPr/>
        </p:nvSpPr>
        <p:spPr>
          <a:xfrm>
            <a:off x="528208" y="2494208"/>
            <a:ext cx="3936254" cy="2155181"/>
          </a:xfrm>
          <a:prstGeom prst="rect">
            <a:avLst/>
          </a:prstGeom>
          <a:noFill/>
          <a:ln>
            <a:noFill/>
          </a:ln>
        </p:spPr>
        <p:txBody>
          <a:bodyPr lIns="0" tIns="0" rIns="0" bIns="0" anchor="t" anchorCtr="0">
            <a:noAutofit/>
          </a:bodyPr>
          <a:lstStyle/>
          <a:p>
            <a:pPr marL="171450" marR="0" lvl="0" indent="-171450" algn="l" rtl="0">
              <a:lnSpc>
                <a:spcPct val="125000"/>
              </a:lnSpc>
              <a:spcBef>
                <a:spcPts val="0"/>
              </a:spcBef>
              <a:spcAft>
                <a:spcPts val="0"/>
              </a:spcAft>
              <a:buClr>
                <a:srgbClr val="000000"/>
              </a:buClr>
              <a:buSzPct val="100000"/>
              <a:buFont typeface="Arial"/>
              <a:buChar char="•"/>
            </a:pPr>
            <a:r>
              <a:rPr lang="en-GB" sz="1800" dirty="0">
                <a:solidFill>
                  <a:srgbClr val="000000"/>
                </a:solidFill>
                <a:latin typeface="Arial"/>
                <a:ea typeface="Arial"/>
                <a:cs typeface="Arial"/>
                <a:sym typeface="Arial"/>
              </a:rPr>
              <a:t>Engineering Design (15 credits)</a:t>
            </a:r>
          </a:p>
          <a:p>
            <a:pPr marL="171450" marR="0" lvl="0" indent="-171450" algn="l" rtl="0">
              <a:lnSpc>
                <a:spcPct val="125000"/>
              </a:lnSpc>
              <a:spcBef>
                <a:spcPts val="600"/>
              </a:spcBef>
              <a:spcAft>
                <a:spcPts val="0"/>
              </a:spcAft>
              <a:buClr>
                <a:srgbClr val="000000"/>
              </a:buClr>
              <a:buSzPct val="100000"/>
              <a:buFont typeface="Arial"/>
              <a:buChar char="•"/>
            </a:pPr>
            <a:r>
              <a:rPr lang="en-GB" sz="1800" dirty="0">
                <a:solidFill>
                  <a:srgbClr val="000000"/>
                </a:solidFill>
                <a:latin typeface="Arial"/>
                <a:ea typeface="Arial"/>
                <a:cs typeface="Arial"/>
                <a:sym typeface="Arial"/>
              </a:rPr>
              <a:t>Engineering Mathematics (15 c)</a:t>
            </a:r>
          </a:p>
          <a:p>
            <a:pPr marL="171450" marR="0" lvl="0" indent="-171450" algn="l" rtl="0">
              <a:lnSpc>
                <a:spcPct val="125000"/>
              </a:lnSpc>
              <a:spcBef>
                <a:spcPts val="600"/>
              </a:spcBef>
              <a:spcAft>
                <a:spcPts val="0"/>
              </a:spcAft>
              <a:buClr>
                <a:srgbClr val="000000"/>
              </a:buClr>
              <a:buSzPct val="100000"/>
              <a:buFont typeface="Arial"/>
              <a:buChar char="•"/>
            </a:pPr>
            <a:r>
              <a:rPr lang="en-GB" sz="1800" dirty="0">
                <a:solidFill>
                  <a:srgbClr val="000000"/>
                </a:solidFill>
                <a:latin typeface="Arial"/>
                <a:ea typeface="Arial"/>
                <a:cs typeface="Arial"/>
                <a:sym typeface="Arial"/>
              </a:rPr>
              <a:t>Engineering Science (15 credits)</a:t>
            </a:r>
          </a:p>
          <a:p>
            <a:pPr marL="171450" marR="0" lvl="0" indent="-171450" algn="l" rtl="0">
              <a:lnSpc>
                <a:spcPct val="125000"/>
              </a:lnSpc>
              <a:spcBef>
                <a:spcPts val="600"/>
              </a:spcBef>
              <a:spcAft>
                <a:spcPts val="0"/>
              </a:spcAft>
              <a:buClr>
                <a:srgbClr val="000000"/>
              </a:buClr>
              <a:buSzPct val="100000"/>
              <a:buFont typeface="Arial"/>
              <a:buChar char="•"/>
            </a:pPr>
            <a:r>
              <a:rPr lang="en-GB" sz="1800" dirty="0">
                <a:solidFill>
                  <a:srgbClr val="000000"/>
                </a:solidFill>
                <a:latin typeface="Arial"/>
                <a:ea typeface="Arial"/>
                <a:cs typeface="Arial"/>
                <a:sym typeface="Arial"/>
              </a:rPr>
              <a:t>Managing a Professional Engineering Project (15 c - assessed via Pearson-set assignment) </a:t>
            </a:r>
          </a:p>
        </p:txBody>
      </p:sp>
      <p:cxnSp>
        <p:nvCxnSpPr>
          <p:cNvPr id="259" name="Shape 259"/>
          <p:cNvCxnSpPr/>
          <p:nvPr/>
        </p:nvCxnSpPr>
        <p:spPr>
          <a:xfrm flipH="1">
            <a:off x="4607626" y="1325532"/>
            <a:ext cx="1286" cy="3388975"/>
          </a:xfrm>
          <a:prstGeom prst="straightConnector1">
            <a:avLst/>
          </a:prstGeom>
          <a:noFill/>
          <a:ln w="9525" cap="flat" cmpd="sng">
            <a:solidFill>
              <a:srgbClr val="000000"/>
            </a:solidFill>
            <a:prstDash val="solid"/>
            <a:round/>
            <a:headEnd type="none" w="med" len="med"/>
            <a:tailEnd type="none" w="med" len="med"/>
          </a:ln>
        </p:spPr>
      </p:cxnSp>
      <p:sp>
        <p:nvSpPr>
          <p:cNvPr id="260" name="Shape 260"/>
          <p:cNvSpPr/>
          <p:nvPr/>
        </p:nvSpPr>
        <p:spPr>
          <a:xfrm>
            <a:off x="5036423" y="1332507"/>
            <a:ext cx="3894478" cy="879384"/>
          </a:xfrm>
          <a:prstGeom prst="rect">
            <a:avLst/>
          </a:prstGeom>
          <a:solidFill>
            <a:srgbClr val="005A70"/>
          </a:solidFill>
          <a:ln>
            <a:noFill/>
          </a:ln>
        </p:spPr>
        <p:txBody>
          <a:bodyPr lIns="108000" tIns="0" rIns="180000" bIns="108000" anchor="b" anchorCtr="0">
            <a:noAutofit/>
          </a:bodyPr>
          <a:lstStyle/>
          <a:p>
            <a:pPr marL="0" marR="0" lvl="0" indent="0" algn="l" rtl="0">
              <a:spcBef>
                <a:spcPts val="0"/>
              </a:spcBef>
              <a:buNone/>
            </a:pPr>
            <a:endParaRPr sz="1600">
              <a:solidFill>
                <a:srgbClr val="FFFFFF"/>
              </a:solidFill>
              <a:latin typeface="Arial"/>
              <a:ea typeface="Arial"/>
              <a:cs typeface="Arial"/>
              <a:sym typeface="Arial"/>
            </a:endParaRPr>
          </a:p>
        </p:txBody>
      </p:sp>
      <p:sp>
        <p:nvSpPr>
          <p:cNvPr id="261" name="Shape 261"/>
          <p:cNvSpPr txBox="1"/>
          <p:nvPr/>
        </p:nvSpPr>
        <p:spPr>
          <a:xfrm>
            <a:off x="712517" y="1342657"/>
            <a:ext cx="3751945" cy="869234"/>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3600" b="1" dirty="0">
                <a:solidFill>
                  <a:srgbClr val="FFFFFF"/>
                </a:solidFill>
                <a:latin typeface="Arial"/>
                <a:ea typeface="Arial"/>
                <a:cs typeface="Arial"/>
                <a:sym typeface="Arial"/>
              </a:rPr>
              <a:t>HNC Core </a:t>
            </a:r>
          </a:p>
        </p:txBody>
      </p:sp>
      <p:sp>
        <p:nvSpPr>
          <p:cNvPr id="262" name="Shape 262"/>
          <p:cNvSpPr txBox="1"/>
          <p:nvPr/>
        </p:nvSpPr>
        <p:spPr>
          <a:xfrm>
            <a:off x="5036423" y="1279632"/>
            <a:ext cx="3894477" cy="932259"/>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3600" b="1" dirty="0">
                <a:solidFill>
                  <a:srgbClr val="FFFFFF"/>
                </a:solidFill>
                <a:latin typeface="Arial"/>
                <a:ea typeface="Arial"/>
                <a:cs typeface="Arial"/>
                <a:sym typeface="Arial"/>
              </a:rPr>
              <a:t>HND Core</a:t>
            </a:r>
          </a:p>
        </p:txBody>
      </p:sp>
      <p:sp>
        <p:nvSpPr>
          <p:cNvPr id="263" name="Shape 263"/>
          <p:cNvSpPr txBox="1"/>
          <p:nvPr/>
        </p:nvSpPr>
        <p:spPr>
          <a:xfrm>
            <a:off x="4955186" y="2494208"/>
            <a:ext cx="3975713" cy="1479991"/>
          </a:xfrm>
          <a:prstGeom prst="rect">
            <a:avLst/>
          </a:prstGeom>
          <a:noFill/>
          <a:ln>
            <a:noFill/>
          </a:ln>
        </p:spPr>
        <p:txBody>
          <a:bodyPr lIns="0" tIns="0" rIns="0" bIns="0" anchor="t" anchorCtr="0">
            <a:noAutofit/>
          </a:bodyPr>
          <a:lstStyle/>
          <a:p>
            <a:pPr marL="171450" marR="0" lvl="0" indent="-171450" algn="l" rtl="0">
              <a:lnSpc>
                <a:spcPct val="125000"/>
              </a:lnSpc>
              <a:spcBef>
                <a:spcPts val="0"/>
              </a:spcBef>
              <a:spcAft>
                <a:spcPts val="0"/>
              </a:spcAft>
              <a:buClr>
                <a:srgbClr val="000000"/>
              </a:buClr>
              <a:buSzPct val="100000"/>
              <a:buFont typeface="Arial"/>
              <a:buChar char="•"/>
            </a:pPr>
            <a:r>
              <a:rPr lang="en-GB" sz="1800" dirty="0">
                <a:solidFill>
                  <a:srgbClr val="000000"/>
                </a:solidFill>
                <a:latin typeface="Arial"/>
                <a:ea typeface="Arial"/>
                <a:cs typeface="Arial"/>
                <a:sym typeface="Arial"/>
              </a:rPr>
              <a:t>Professional Engineering Management (15 credits - assessed via Pearson-set assignment)</a:t>
            </a:r>
          </a:p>
          <a:p>
            <a:pPr marL="171450" marR="0" lvl="0" indent="-171450" algn="l" rtl="0">
              <a:lnSpc>
                <a:spcPct val="125000"/>
              </a:lnSpc>
              <a:spcBef>
                <a:spcPts val="600"/>
              </a:spcBef>
              <a:spcAft>
                <a:spcPts val="0"/>
              </a:spcAft>
              <a:buClr>
                <a:srgbClr val="000000"/>
              </a:buClr>
              <a:buSzPct val="100000"/>
              <a:buFont typeface="Arial"/>
              <a:buChar char="•"/>
            </a:pPr>
            <a:r>
              <a:rPr lang="en-GB" sz="1800" dirty="0">
                <a:solidFill>
                  <a:srgbClr val="000000"/>
                </a:solidFill>
                <a:latin typeface="Arial"/>
                <a:ea typeface="Arial"/>
                <a:cs typeface="Arial"/>
                <a:sym typeface="Arial"/>
              </a:rPr>
              <a:t>Research Project (30 credits)</a:t>
            </a:r>
          </a:p>
        </p:txBody>
      </p:sp>
      <p:sp>
        <p:nvSpPr>
          <p:cNvPr id="264" name="Shape 264"/>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20</a:t>
            </a:fld>
            <a:endParaRPr lang="en-GB" sz="800" b="1">
              <a:solidFill>
                <a:schemeClr val="lt2"/>
              </a:solidFill>
              <a:latin typeface="Arial"/>
              <a:ea typeface="Arial"/>
              <a:cs typeface="Arial"/>
              <a:sym typeface="Arial"/>
            </a:endParaRPr>
          </a:p>
        </p:txBody>
      </p:sp>
      <p:sp>
        <p:nvSpPr>
          <p:cNvPr id="266" name="Shape 266"/>
          <p:cNvSpPr txBox="1"/>
          <p:nvPr/>
        </p:nvSpPr>
        <p:spPr>
          <a:xfrm>
            <a:off x="528205" y="4996825"/>
            <a:ext cx="8402693" cy="1308442"/>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1600" dirty="0">
                <a:solidFill>
                  <a:schemeClr val="dk1"/>
                </a:solidFill>
                <a:latin typeface="Arial"/>
                <a:ea typeface="Arial"/>
                <a:cs typeface="Arial"/>
                <a:sym typeface="Arial"/>
              </a:rPr>
              <a:t>Total of 64 other Specialist and Optional units across all of the Engineering pathways, allowing flexibility, specialisation and in-depth subject coverage.</a:t>
            </a:r>
          </a:p>
          <a:p>
            <a:pPr marL="0" marR="0" lvl="0" indent="0" algn="l" rtl="0">
              <a:spcBef>
                <a:spcPts val="0"/>
              </a:spcBef>
              <a:buNone/>
            </a:pPr>
            <a:endParaRPr sz="1600" dirty="0">
              <a:solidFill>
                <a:schemeClr val="dk1"/>
              </a:solidFill>
              <a:latin typeface="Arial"/>
              <a:ea typeface="Arial"/>
              <a:cs typeface="Arial"/>
              <a:sym typeface="Arial"/>
            </a:endParaRPr>
          </a:p>
          <a:p>
            <a:pPr marL="0" marR="0" lvl="0" indent="0" algn="l" rtl="0">
              <a:spcBef>
                <a:spcPts val="0"/>
              </a:spcBef>
              <a:buSzPct val="25000"/>
              <a:buNone/>
            </a:pPr>
            <a:r>
              <a:rPr lang="en-GB" sz="1600" dirty="0">
                <a:solidFill>
                  <a:schemeClr val="dk1"/>
                </a:solidFill>
                <a:latin typeface="Arial"/>
                <a:ea typeface="Arial"/>
                <a:cs typeface="Arial"/>
                <a:sym typeface="Arial"/>
              </a:rPr>
              <a:t>All units are supported by Sample Assessment Materials and schemes of work.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66600" y="167450"/>
            <a:ext cx="4440300" cy="1116600"/>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200" b="1" i="0" u="none" strike="noStrike" cap="none">
                <a:solidFill>
                  <a:srgbClr val="FFFFFF"/>
                </a:solidFill>
                <a:latin typeface="Times New Roman"/>
                <a:ea typeface="Times New Roman"/>
                <a:cs typeface="Times New Roman"/>
                <a:sym typeface="Times New Roman"/>
              </a:rPr>
              <a:t>Engineering - main pathway level 4 units</a:t>
            </a:r>
          </a:p>
        </p:txBody>
      </p:sp>
      <p:sp>
        <p:nvSpPr>
          <p:cNvPr id="272" name="Shape 272"/>
          <p:cNvSpPr txBox="1">
            <a:spLocks noGrp="1"/>
          </p:cNvSpPr>
          <p:nvPr>
            <p:ph type="body" idx="1"/>
          </p:nvPr>
        </p:nvSpPr>
        <p:spPr>
          <a:xfrm>
            <a:off x="366600" y="1456150"/>
            <a:ext cx="4440300" cy="52890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b="0" i="0" u="none" strike="noStrike" cap="none" dirty="0">
                <a:solidFill>
                  <a:schemeClr val="lt1"/>
                </a:solidFill>
                <a:latin typeface="Arial"/>
                <a:ea typeface="Arial"/>
                <a:cs typeface="Arial"/>
                <a:sym typeface="Arial"/>
              </a:rPr>
              <a:t>At Level 4 students study the main core units: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Design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Mathematics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Science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Managing a Professional Engineering Project </a:t>
            </a:r>
          </a:p>
          <a:p>
            <a:pPr marL="0" marR="0" lvl="0" indent="0" algn="l" rtl="0">
              <a:lnSpc>
                <a:spcPct val="100000"/>
              </a:lnSpc>
              <a:spcBef>
                <a:spcPts val="0"/>
              </a:spcBef>
              <a:spcAft>
                <a:spcPts val="0"/>
              </a:spcAft>
              <a:buClr>
                <a:schemeClr val="lt2"/>
              </a:buClr>
              <a:buSzPct val="25000"/>
              <a:buFont typeface="Arial"/>
              <a:buNone/>
            </a:pP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2"/>
              </a:buClr>
              <a:buSzPct val="25000"/>
              <a:buFont typeface="Arial"/>
              <a:buNone/>
            </a:pPr>
            <a:r>
              <a:rPr lang="en-GB" b="0" i="0" u="none" strike="noStrike" cap="none" dirty="0">
                <a:solidFill>
                  <a:schemeClr val="lt1"/>
                </a:solidFill>
                <a:latin typeface="Arial"/>
                <a:ea typeface="Arial"/>
                <a:cs typeface="Arial"/>
                <a:sym typeface="Arial"/>
              </a:rPr>
              <a:t>Students on the following will study:</a:t>
            </a:r>
          </a:p>
          <a:p>
            <a:pPr marL="0" marR="0" lvl="0" indent="0" algn="l" rtl="0">
              <a:lnSpc>
                <a:spcPct val="100000"/>
              </a:lnSpc>
              <a:spcBef>
                <a:spcPts val="0"/>
              </a:spcBef>
              <a:spcAft>
                <a:spcPts val="0"/>
              </a:spcAft>
              <a:buClr>
                <a:schemeClr val="lt2"/>
              </a:buClr>
              <a:buSzPct val="25000"/>
              <a:buFont typeface="Arial"/>
              <a:buNone/>
            </a:pPr>
            <a:endParaRPr dirty="0">
              <a:solidFill>
                <a:schemeClr val="lt1"/>
              </a:solidFill>
            </a:endParaRP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Electrical and Electronic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1 Specialist and 3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General Engineering pathway</a:t>
            </a:r>
            <a:r>
              <a:rPr lang="en-GB" b="0" i="0" u="none" strike="noStrike" cap="none" dirty="0">
                <a:solidFill>
                  <a:schemeClr val="lt1"/>
                </a:solidFill>
                <a:latin typeface="Arial"/>
                <a:ea typeface="Arial"/>
                <a:cs typeface="Arial"/>
                <a:sym typeface="Arial"/>
              </a:rPr>
              <a:t>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4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Manufacturing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2 Specialist, 2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Mechanical Engineering pathway </a:t>
            </a:r>
          </a:p>
          <a:p>
            <a:pPr marL="0" marR="0" lvl="0" indent="0" algn="l" rtl="0">
              <a:lnSpc>
                <a:spcPct val="100000"/>
              </a:lnSpc>
              <a:spcBef>
                <a:spcPts val="0"/>
              </a:spcBef>
              <a:spcAft>
                <a:spcPts val="0"/>
              </a:spcAft>
              <a:buClr>
                <a:schemeClr val="lt1"/>
              </a:buClr>
              <a:buSzPct val="25000"/>
              <a:buFont typeface="Arial"/>
              <a:buNone/>
            </a:pPr>
            <a:r>
              <a:rPr lang="en-GB" b="0" i="0" u="none" strike="noStrike" cap="none" dirty="0">
                <a:solidFill>
                  <a:schemeClr val="lt1"/>
                </a:solidFill>
                <a:latin typeface="Arial"/>
                <a:ea typeface="Arial"/>
                <a:cs typeface="Arial"/>
                <a:sym typeface="Arial"/>
              </a:rPr>
              <a:t>- 4 Core, 2 Specialist, 2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Operations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4 Optional units</a:t>
            </a:r>
          </a:p>
        </p:txBody>
      </p:sp>
      <p:sp>
        <p:nvSpPr>
          <p:cNvPr id="273" name="Shape 273"/>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74" name="Shape 274"/>
          <p:cNvPicPr preferRelativeResize="0"/>
          <p:nvPr/>
        </p:nvPicPr>
        <p:blipFill rotWithShape="1">
          <a:blip r:embed="rId3">
            <a:alphaModFix/>
          </a:blip>
          <a:srcRect l="39827" t="-346" r="21228" b="346"/>
          <a:stretch/>
        </p:blipFill>
        <p:spPr>
          <a:xfrm>
            <a:off x="5142016" y="0"/>
            <a:ext cx="4002000"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4 units</a:t>
            </a:r>
          </a:p>
        </p:txBody>
      </p:sp>
      <p:sp>
        <p:nvSpPr>
          <p:cNvPr id="280" name="Shape 280"/>
          <p:cNvSpPr txBox="1">
            <a:spLocks noGrp="1"/>
          </p:cNvSpPr>
          <p:nvPr>
            <p:ph type="body" idx="1"/>
          </p:nvPr>
        </p:nvSpPr>
        <p:spPr>
          <a:xfrm>
            <a:off x="190000" y="1878900"/>
            <a:ext cx="4667100" cy="4866300"/>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Design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Mathematics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Science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Managing a Professional Engineering Project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Renewable Energy</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Mechatronics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Machining and Processing of Engineering Materials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Mechanical Principles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Materials, Properties and Testing</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Mechanical Workshop Practices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Fluid Mechanics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Management</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Fundamentals of Thermodynamics and Heat Engines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Production Engineering for Manufacture</a:t>
            </a:r>
          </a:p>
          <a:p>
            <a:pPr marL="0" marR="0" lvl="0" indent="0" algn="l" rtl="0">
              <a:lnSpc>
                <a:spcPct val="100000"/>
              </a:lnSpc>
              <a:spcBef>
                <a:spcPts val="0"/>
              </a:spcBef>
              <a:spcAft>
                <a:spcPts val="0"/>
              </a:spcAft>
              <a:buClr>
                <a:schemeClr val="lt1"/>
              </a:buClr>
              <a:buSzPct val="25000"/>
              <a:buFont typeface="Arial"/>
              <a:buNone/>
            </a:pPr>
            <a:endParaRPr b="0" i="0" u="none" strike="noStrike" cap="none">
              <a:solidFill>
                <a:schemeClr val="lt1"/>
              </a:solidFill>
              <a:latin typeface="Arial"/>
              <a:ea typeface="Arial"/>
              <a:cs typeface="Arial"/>
              <a:sym typeface="Arial"/>
            </a:endParaRPr>
          </a:p>
        </p:txBody>
      </p:sp>
      <p:pic>
        <p:nvPicPr>
          <p:cNvPr id="281" name="Shape 281"/>
          <p:cNvPicPr preferRelativeResize="0">
            <a:picLocks noGrp="1"/>
          </p:cNvPicPr>
          <p:nvPr>
            <p:ph type="pic" idx="2"/>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66591" y="274340"/>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…Continued</a:t>
            </a:r>
          </a:p>
        </p:txBody>
      </p:sp>
      <p:sp>
        <p:nvSpPr>
          <p:cNvPr id="287" name="Shape 287"/>
          <p:cNvSpPr txBox="1">
            <a:spLocks noGrp="1"/>
          </p:cNvSpPr>
          <p:nvPr>
            <p:ph type="body" idx="1"/>
          </p:nvPr>
        </p:nvSpPr>
        <p:spPr>
          <a:xfrm>
            <a:off x="366591" y="997528"/>
            <a:ext cx="4526042" cy="5628903"/>
          </a:xfrm>
          <a:prstGeom prst="rect">
            <a:avLst/>
          </a:prstGeom>
          <a:noFill/>
          <a:ln>
            <a:noFill/>
          </a:ln>
        </p:spPr>
        <p:txBody>
          <a:bodyPr lIns="0" tIns="0" rIns="0" bIns="0" anchor="t" anchorCtr="0">
            <a:noAutofit/>
          </a:bodyPr>
          <a:lstStyle/>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Automation, Robotics and PLC’s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Instrumentation and Control Systems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Quality and Process Improvement</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Maintenance Engineering</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and Electronic Principles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Digital Principles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Machines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Electronic Circuits and Devices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Computer Aided Design and Manufacture (CAD/CAM)</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Electro, Pneumatic and Hydraulic Systems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Operations and Plant Management</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Systems and Fault Finding</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CAD for Maintenance Engineers</a:t>
            </a: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Some of the above units may appear in some pathways as Specialist Units, in which case their inclusion is mandatory. Please refer to the detailed pathway specification for further guidance.</a:t>
            </a: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p:txBody>
      </p:sp>
      <p:sp>
        <p:nvSpPr>
          <p:cNvPr id="288" name="Shape 288"/>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89" name="Shape 289"/>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5 units</a:t>
            </a:r>
          </a:p>
        </p:txBody>
      </p:sp>
      <p:sp>
        <p:nvSpPr>
          <p:cNvPr id="295" name="Shape 295"/>
          <p:cNvSpPr txBox="1">
            <a:spLocks noGrp="1"/>
          </p:cNvSpPr>
          <p:nvPr>
            <p:ph type="body" idx="1"/>
          </p:nvPr>
        </p:nvSpPr>
        <p:spPr>
          <a:xfrm>
            <a:off x="366600" y="1737975"/>
            <a:ext cx="4668600" cy="50073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At Level 5 students study the mandatory core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Research Project</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Professional Engineering Management</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Students on the following will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Electrical and Electronic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General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2 Specialist, 3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Manufacturing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Mechanical Engineering pathway </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 </a:t>
            </a:r>
            <a:r>
              <a:rPr lang="en-GB" sz="1600" b="0" i="0" u="none" strike="noStrike" cap="none">
                <a:solidFill>
                  <a:schemeClr val="lt1"/>
                </a:solidFill>
                <a:latin typeface="Arial"/>
                <a:ea typeface="Arial"/>
                <a:cs typeface="Arial"/>
                <a:sym typeface="Arial"/>
              </a:rPr>
              <a:t>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Operations Engineering pathway </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4 Specialist, 1 Optional units</a:t>
            </a:r>
          </a:p>
        </p:txBody>
      </p:sp>
      <p:sp>
        <p:nvSpPr>
          <p:cNvPr id="296" name="Shape 296"/>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97" name="Shape 297"/>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5 units</a:t>
            </a:r>
          </a:p>
        </p:txBody>
      </p:sp>
      <p:sp>
        <p:nvSpPr>
          <p:cNvPr id="303" name="Shape 303"/>
          <p:cNvSpPr txBox="1">
            <a:spLocks noGrp="1"/>
          </p:cNvSpPr>
          <p:nvPr>
            <p:ph type="body" idx="1"/>
          </p:nvPr>
        </p:nvSpPr>
        <p:spPr>
          <a:xfrm>
            <a:off x="366600" y="1446663"/>
            <a:ext cx="4395300" cy="5298487"/>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Research Project</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Professional Engineering Management</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Mechanical Principles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Virtual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Thermodynamics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Mathematics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Commercial Programming Software</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Distributed Control Systems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PLC’s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Machines and Drives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Power, Electronics and Storage</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Systems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Embedded Systems</a:t>
            </a:r>
          </a:p>
        </p:txBody>
      </p:sp>
      <p:sp>
        <p:nvSpPr>
          <p:cNvPr id="304" name="Shape 304"/>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305" name="Shape 305"/>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66591" y="274340"/>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…Continued</a:t>
            </a:r>
          </a:p>
        </p:txBody>
      </p:sp>
      <p:sp>
        <p:nvSpPr>
          <p:cNvPr id="311" name="Shape 311"/>
          <p:cNvSpPr txBox="1">
            <a:spLocks noGrp="1"/>
          </p:cNvSpPr>
          <p:nvPr>
            <p:ph type="body" idx="1"/>
          </p:nvPr>
        </p:nvSpPr>
        <p:spPr>
          <a:xfrm>
            <a:off x="366600" y="1283925"/>
            <a:ext cx="4526100" cy="5342399"/>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Analogue Electronic Systems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Manufacturing Systems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Lean Manufacturing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Manufacturing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Sustainability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Electrical, Electronic and Digital Principles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Utilisation of Electrical Power</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Control Systems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Heating, Ventilation and Air Conditioning (HVAC)</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Studies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err="1">
                <a:solidFill>
                  <a:schemeClr val="lt1"/>
                </a:solidFill>
                <a:latin typeface="Arial"/>
                <a:ea typeface="Arial"/>
                <a:cs typeface="Arial"/>
                <a:sym typeface="Arial"/>
              </a:rPr>
              <a:t>Thermo</a:t>
            </a:r>
            <a:r>
              <a:rPr lang="en-GB" sz="1600" b="0" i="0" u="none" strike="noStrike" cap="none" dirty="0">
                <a:solidFill>
                  <a:schemeClr val="lt1"/>
                </a:solidFill>
                <a:latin typeface="Arial"/>
                <a:ea typeface="Arial"/>
                <a:cs typeface="Arial"/>
                <a:sym typeface="Arial"/>
              </a:rPr>
              <a:t> Fluids</a:t>
            </a:r>
          </a:p>
          <a:p>
            <a:pPr marL="285750" marR="0" lvl="0" indent="-285750" algn="l" rtl="0">
              <a:lnSpc>
                <a:spcPct val="100000"/>
              </a:lnSpc>
              <a:spcBef>
                <a:spcPts val="0"/>
              </a:spcBef>
              <a:spcAft>
                <a:spcPts val="0"/>
              </a:spcAft>
              <a:buClr>
                <a:schemeClr val="lt1"/>
              </a:buClr>
              <a:buSzPct val="100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Some of the above units may appear in some pathways as Specialist Units, in which case their inclusion is mandatory. Please refer to the detailed pathway specification for further guidance.</a:t>
            </a: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p:txBody>
      </p:sp>
      <p:sp>
        <p:nvSpPr>
          <p:cNvPr id="312" name="Shape 312"/>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313" name="Shape 313"/>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66591" y="167458"/>
            <a:ext cx="4117416"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Nuclear Engineering units</a:t>
            </a:r>
          </a:p>
        </p:txBody>
      </p:sp>
      <p:sp>
        <p:nvSpPr>
          <p:cNvPr id="319" name="Shape 319"/>
          <p:cNvSpPr txBox="1">
            <a:spLocks noGrp="1"/>
          </p:cNvSpPr>
          <p:nvPr>
            <p:ph type="body" idx="1"/>
          </p:nvPr>
        </p:nvSpPr>
        <p:spPr>
          <a:xfrm>
            <a:off x="366600" y="1436925"/>
            <a:ext cx="4299300" cy="52371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Level 4 - </a:t>
            </a:r>
            <a:r>
              <a:rPr lang="en-GB" sz="1600" b="0" i="0" u="none" strike="noStrike" cap="none">
                <a:solidFill>
                  <a:schemeClr val="lt1"/>
                </a:solidFill>
                <a:latin typeface="Arial"/>
                <a:ea typeface="Arial"/>
                <a:cs typeface="Arial"/>
                <a:sym typeface="Arial"/>
              </a:rPr>
              <a:t>For both Electrical &amp; Electronic and Mechanical Pathways students study:</a:t>
            </a:r>
          </a:p>
          <a:p>
            <a:pPr marL="0" marR="0" lvl="1" indent="0" algn="l" rtl="0">
              <a:lnSpc>
                <a:spcPct val="100000"/>
              </a:lnSpc>
              <a:spcBef>
                <a:spcPts val="1701"/>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4 Core, 3 Specialist,1 Optional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Fundamentals of Nuclear Power</a:t>
            </a:r>
          </a:p>
          <a:p>
            <a:pPr marL="285750" marR="0" lvl="0" indent="-285750" algn="l" rtl="0">
              <a:lnSpc>
                <a:spcPct val="100000"/>
              </a:lnSpc>
              <a:spcBef>
                <a:spcPts val="0"/>
              </a:spcBef>
              <a:spcAft>
                <a:spcPts val="0"/>
              </a:spcAft>
              <a:buClr>
                <a:schemeClr val="lt1"/>
              </a:buClr>
              <a:buSzPct val="100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Level 5 - </a:t>
            </a:r>
            <a:r>
              <a:rPr lang="en-GB" sz="1600" b="0" i="0" u="none" strike="noStrike" cap="none">
                <a:solidFill>
                  <a:schemeClr val="lt1"/>
                </a:solidFill>
                <a:latin typeface="Arial"/>
                <a:ea typeface="Arial"/>
                <a:cs typeface="Arial"/>
                <a:sym typeface="Arial"/>
              </a:rPr>
              <a:t>For the level 5 pathway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2 Core, 1 Specialist, 4 Optional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Chemistry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Radiation Protection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Materials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Fuel Cycle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Decommissioning and Radioactive Waste Management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Criticality Control</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Safety Case Development</a:t>
            </a:r>
          </a:p>
        </p:txBody>
      </p:sp>
      <p:sp>
        <p:nvSpPr>
          <p:cNvPr id="320" name="Shape 320"/>
          <p:cNvSpPr>
            <a:spLocks noGrp="1"/>
          </p:cNvSpPr>
          <p:nvPr>
            <p:ph type="pic" idx="2"/>
          </p:nvPr>
        </p:nvSpPr>
        <p:spPr>
          <a:xfrm>
            <a:off x="4749321" y="0"/>
            <a:ext cx="4394678"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sp>
        <p:nvSpPr>
          <p:cNvPr id="321" name="Shape 321"/>
          <p:cNvSpPr txBox="1"/>
          <p:nvPr/>
        </p:nvSpPr>
        <p:spPr>
          <a:xfrm>
            <a:off x="4749321" y="0"/>
            <a:ext cx="4393867" cy="6858000"/>
          </a:xfrm>
          <a:prstGeom prst="rect">
            <a:avLst/>
          </a:prstGeom>
          <a:blipFill rotWithShape="1">
            <a:blip r:embed="rId3">
              <a:alphaModFix/>
            </a:blip>
            <a:stretch>
              <a:fillRect l="-48834" r="-73645"/>
            </a:stretch>
          </a:blipFill>
          <a:ln>
            <a:noFill/>
          </a:ln>
          <a:effectLst>
            <a:outerShdw blurRad="50799" dist="38100" dir="8100000" algn="tr" rotWithShape="0">
              <a:srgbClr val="000000">
                <a:alpha val="40000"/>
              </a:srgbClr>
            </a:outerShdw>
          </a:effectLst>
        </p:spPr>
        <p:txBody>
          <a:bodyPr lIns="91425" tIns="91425" rIns="91425" bIns="91425" anchor="t" anchorCtr="0">
            <a:noAutofit/>
          </a:bodyPr>
          <a:lstStyle/>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66590" y="167458"/>
            <a:ext cx="4573542"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Aeronautical Engineering level 4 units</a:t>
            </a:r>
          </a:p>
        </p:txBody>
      </p:sp>
      <p:sp>
        <p:nvSpPr>
          <p:cNvPr id="327" name="Shape 327"/>
          <p:cNvSpPr txBox="1">
            <a:spLocks noGrp="1"/>
          </p:cNvSpPr>
          <p:nvPr>
            <p:ph type="body" idx="1"/>
          </p:nvPr>
        </p:nvSpPr>
        <p:spPr>
          <a:xfrm>
            <a:off x="366600" y="1665027"/>
            <a:ext cx="4395300" cy="5080123"/>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At level 4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4 Core, 1 Specialist, 3 Optional Units</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Aerodynamics (S)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Electrical Power and Distribution 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Airframe Mechanical 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Composite Materials for Aerospace Applications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Turbine Rotary Wing Mechanical and Flight Systems</a:t>
            </a:r>
          </a:p>
        </p:txBody>
      </p:sp>
      <p:pic>
        <p:nvPicPr>
          <p:cNvPr id="328" name="Shape 328"/>
          <p:cNvPicPr preferRelativeResize="0">
            <a:picLocks noGrp="1"/>
          </p:cNvPicPr>
          <p:nvPr>
            <p:ph type="pic" idx="2"/>
          </p:nvPr>
        </p:nvPicPr>
        <p:blipFill rotWithShape="1">
          <a:blip r:embed="rId3">
            <a:alphaModFix/>
          </a:blip>
          <a:srcRect l="32278" r="29272"/>
          <a:stretch/>
        </p:blipFill>
        <p:spPr>
          <a:xfrm>
            <a:off x="5189516" y="0"/>
            <a:ext cx="3954484" cy="6858000"/>
          </a:xfrm>
          <a:prstGeom prst="rect">
            <a:avLst/>
          </a:prstGeom>
          <a:solidFill>
            <a:srgbClr val="BBBBBB"/>
          </a:solidFill>
          <a:ln>
            <a:noFill/>
          </a:ln>
          <a:effectLst>
            <a:outerShdw blurRad="50799" dist="38100" dir="8100000" algn="tr"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366590" y="167458"/>
            <a:ext cx="4573542"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Aeronautical Engineering level 5 units</a:t>
            </a:r>
          </a:p>
        </p:txBody>
      </p:sp>
      <p:sp>
        <p:nvSpPr>
          <p:cNvPr id="334" name="Shape 334"/>
          <p:cNvSpPr txBox="1">
            <a:spLocks noGrp="1"/>
          </p:cNvSpPr>
          <p:nvPr>
            <p:ph type="body" idx="1"/>
          </p:nvPr>
        </p:nvSpPr>
        <p:spPr>
          <a:xfrm>
            <a:off x="366600" y="1436913"/>
            <a:ext cx="4573500" cy="5308187"/>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Level 5 pathway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2 Core, 2 Specialist, 3 Optional Units.</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Flight Control 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Propulsion Principles and Technology</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Structural Integrity</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Avionic 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Gas Turbine Engine Design and Performance</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Composite Materials for Aerospace Applications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Turbine Rotary Wing Mechanical and Flight Systems</a:t>
            </a:r>
          </a:p>
        </p:txBody>
      </p:sp>
      <p:pic>
        <p:nvPicPr>
          <p:cNvPr id="335" name="Shape 335"/>
          <p:cNvPicPr preferRelativeResize="0">
            <a:picLocks noGrp="1"/>
          </p:cNvPicPr>
          <p:nvPr>
            <p:ph type="pic" idx="2"/>
          </p:nvPr>
        </p:nvPicPr>
        <p:blipFill rotWithShape="1">
          <a:blip r:embed="rId3">
            <a:alphaModFix/>
          </a:blip>
          <a:srcRect l="32278" r="29272"/>
          <a:stretch/>
        </p:blipFill>
        <p:spPr>
          <a:xfrm>
            <a:off x="5189516" y="-11875"/>
            <a:ext cx="3954484" cy="6858000"/>
          </a:xfrm>
          <a:prstGeom prst="rect">
            <a:avLst/>
          </a:prstGeom>
          <a:solidFill>
            <a:srgbClr val="BBBBBB"/>
          </a:solidFill>
          <a:ln>
            <a:noFill/>
          </a:ln>
          <a:effectLst>
            <a:outerShdw blurRad="50799" dist="38100" dir="8100000" algn="tr"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1119100"/>
          </a:xfrm>
        </p:spPr>
        <p:txBody>
          <a:bodyPr/>
          <a:lstStyle/>
          <a:p>
            <a:r>
              <a:rPr lang="en-GB" dirty="0"/>
              <a:t>What do the new courses look like?</a:t>
            </a:r>
            <a:endParaRPr lang="en-US" dirty="0"/>
          </a:p>
        </p:txBody>
      </p:sp>
      <p:sp>
        <p:nvSpPr>
          <p:cNvPr id="5" name="TextBox 4"/>
          <p:cNvSpPr txBox="1"/>
          <p:nvPr/>
        </p:nvSpPr>
        <p:spPr>
          <a:xfrm>
            <a:off x="3076994" y="1264616"/>
            <a:ext cx="2306374" cy="1530401"/>
          </a:xfrm>
          <a:prstGeom prst="rect">
            <a:avLst/>
          </a:prstGeom>
          <a:solidFill>
            <a:srgbClr val="005A70"/>
          </a:solidFill>
        </p:spPr>
        <p:txBody>
          <a:bodyPr wrap="square" lIns="72000" tIns="72000" rIns="72000" bIns="72000" rtlCol="0">
            <a:spAutoFit/>
          </a:bodyPr>
          <a:lstStyle/>
          <a:p>
            <a:pPr marL="0" lvl="1" algn="ctr">
              <a:lnSpc>
                <a:spcPts val="1300"/>
              </a:lnSpc>
              <a:spcAft>
                <a:spcPts val="600"/>
              </a:spcAft>
              <a:buClr>
                <a:srgbClr val="FFFFFF"/>
              </a:buClr>
            </a:pPr>
            <a:endParaRPr lang="en-GB" sz="1600" b="1" dirty="0">
              <a:solidFill>
                <a:srgbClr val="FFFFFF"/>
              </a:solidFill>
            </a:endParaRPr>
          </a:p>
          <a:p>
            <a:pPr marL="0" lvl="1" algn="ctr">
              <a:lnSpc>
                <a:spcPts val="1300"/>
              </a:lnSpc>
              <a:spcAft>
                <a:spcPts val="600"/>
              </a:spcAft>
              <a:buClr>
                <a:srgbClr val="FFFFFF"/>
              </a:buClr>
            </a:pPr>
            <a:r>
              <a:rPr lang="en-GB" sz="1600" b="1" dirty="0">
                <a:solidFill>
                  <a:srgbClr val="FFFFFF"/>
                </a:solidFill>
              </a:rPr>
              <a:t>2 personal skills units</a:t>
            </a:r>
          </a:p>
          <a:p>
            <a:pPr marL="0" lvl="1">
              <a:lnSpc>
                <a:spcPts val="1300"/>
              </a:lnSpc>
              <a:spcAft>
                <a:spcPts val="600"/>
              </a:spcAft>
              <a:buClr>
                <a:srgbClr val="FFFFFF"/>
              </a:buClr>
            </a:pPr>
            <a:endParaRPr lang="en-GB" sz="1200" dirty="0">
              <a:solidFill>
                <a:srgbClr val="FFFFFF"/>
              </a:solidFill>
            </a:endParaRP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Internally assessed</a:t>
            </a: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60 GLH in total</a:t>
            </a: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18" name="Rectangle 17"/>
          <p:cNvSpPr/>
          <p:nvPr/>
        </p:nvSpPr>
        <p:spPr>
          <a:xfrm>
            <a:off x="583928" y="3646986"/>
            <a:ext cx="1847849" cy="1654681"/>
          </a:xfrm>
          <a:prstGeom prst="rect">
            <a:avLst/>
          </a:prstGeom>
          <a:solidFill>
            <a:srgbClr val="00305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rtlCol="0" anchor="b" anchorCtr="0"/>
          <a:lstStyle/>
          <a:p>
            <a:pPr algn="ctr"/>
            <a:r>
              <a:rPr lang="en-GB" sz="1200" b="1" dirty="0">
                <a:solidFill>
                  <a:srgbClr val="FFFFFF"/>
                </a:solidFill>
              </a:rPr>
              <a:t>360 GLH</a:t>
            </a:r>
          </a:p>
          <a:p>
            <a:pPr algn="ctr"/>
            <a:endParaRPr lang="en-US" sz="1200" b="1" dirty="0">
              <a:solidFill>
                <a:srgbClr val="FFFFFF"/>
              </a:solidFill>
            </a:endParaRPr>
          </a:p>
        </p:txBody>
      </p:sp>
      <p:sp>
        <p:nvSpPr>
          <p:cNvPr id="20" name="TextBox 19"/>
          <p:cNvSpPr txBox="1"/>
          <p:nvPr/>
        </p:nvSpPr>
        <p:spPr>
          <a:xfrm>
            <a:off x="583928" y="1461883"/>
            <a:ext cx="1838325" cy="1292662"/>
          </a:xfrm>
          <a:prstGeom prst="rect">
            <a:avLst/>
          </a:prstGeom>
          <a:solidFill>
            <a:schemeClr val="accent2"/>
          </a:solidFill>
          <a:ln>
            <a:solidFill>
              <a:srgbClr val="3399B5"/>
            </a:solidFill>
          </a:ln>
        </p:spPr>
        <p:txBody>
          <a:bodyPr wrap="square" lIns="0" tIns="0" rIns="0" bIns="0" rtlCol="0">
            <a:spAutoFit/>
          </a:bodyPr>
          <a:lstStyle/>
          <a:p>
            <a:pPr algn="ctr"/>
            <a:endParaRPr lang="en-GB" sz="2400" b="1" dirty="0">
              <a:solidFill>
                <a:srgbClr val="FFFFFF"/>
              </a:solidFill>
            </a:endParaRPr>
          </a:p>
          <a:p>
            <a:pPr algn="ctr"/>
            <a:r>
              <a:rPr lang="en-GB" sz="2400" b="1" dirty="0">
                <a:solidFill>
                  <a:srgbClr val="FFFFFF"/>
                </a:solidFill>
              </a:rPr>
              <a:t>Certificate</a:t>
            </a:r>
          </a:p>
          <a:p>
            <a:pPr algn="ctr"/>
            <a:br>
              <a:rPr lang="en-GB" sz="1200" b="1" dirty="0">
                <a:solidFill>
                  <a:srgbClr val="FFFFFF"/>
                </a:solidFill>
              </a:rPr>
            </a:br>
            <a:r>
              <a:rPr lang="en-GB" sz="1200" b="1" dirty="0">
                <a:solidFill>
                  <a:srgbClr val="FFFFFF"/>
                </a:solidFill>
              </a:rPr>
              <a:t>180 GLH</a:t>
            </a:r>
          </a:p>
          <a:p>
            <a:pPr algn="ctr"/>
            <a:endParaRPr lang="en-US" sz="1200" b="1" dirty="0">
              <a:solidFill>
                <a:srgbClr val="FFFFFF"/>
              </a:solidFill>
            </a:endParaRPr>
          </a:p>
        </p:txBody>
      </p:sp>
      <p:sp>
        <p:nvSpPr>
          <p:cNvPr id="22" name="TextBox 21"/>
          <p:cNvSpPr txBox="1"/>
          <p:nvPr/>
        </p:nvSpPr>
        <p:spPr>
          <a:xfrm>
            <a:off x="896353" y="4146717"/>
            <a:ext cx="1213474" cy="369332"/>
          </a:xfrm>
          <a:prstGeom prst="rect">
            <a:avLst/>
          </a:prstGeom>
          <a:noFill/>
        </p:spPr>
        <p:txBody>
          <a:bodyPr wrap="none" lIns="0" tIns="0" rIns="0" bIns="0" rtlCol="0">
            <a:spAutoFit/>
          </a:bodyPr>
          <a:lstStyle/>
          <a:p>
            <a:pPr algn="ctr"/>
            <a:r>
              <a:rPr lang="en-GB" sz="2400" b="1" dirty="0">
                <a:solidFill>
                  <a:srgbClr val="FFFFFF"/>
                </a:solidFill>
              </a:rPr>
              <a:t>Diploma</a:t>
            </a:r>
            <a:endParaRPr lang="en-US" sz="2400" b="1" dirty="0">
              <a:solidFill>
                <a:srgbClr val="FFFFFF"/>
              </a:solidFill>
            </a:endParaRPr>
          </a:p>
        </p:txBody>
      </p:sp>
      <p:sp>
        <p:nvSpPr>
          <p:cNvPr id="2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pc="0" dirty="0">
              <a:solidFill>
                <a:schemeClr val="bg2"/>
              </a:solidFill>
            </a:endParaRPr>
          </a:p>
        </p:txBody>
      </p:sp>
      <p:sp>
        <p:nvSpPr>
          <p:cNvPr id="28" name="TextBox 27"/>
          <p:cNvSpPr txBox="1"/>
          <p:nvPr/>
        </p:nvSpPr>
        <p:spPr>
          <a:xfrm>
            <a:off x="6141494" y="1273408"/>
            <a:ext cx="2088105" cy="1453457"/>
          </a:xfrm>
          <a:prstGeom prst="rect">
            <a:avLst/>
          </a:prstGeom>
          <a:solidFill>
            <a:schemeClr val="tx2"/>
          </a:solidFill>
        </p:spPr>
        <p:txBody>
          <a:bodyPr wrap="square" lIns="72000" tIns="72000" rIns="72000" bIns="72000" rtlCol="0">
            <a:spAutoFit/>
          </a:bodyPr>
          <a:lstStyle/>
          <a:p>
            <a:pPr marL="0" lvl="1" algn="ctr">
              <a:lnSpc>
                <a:spcPts val="1300"/>
              </a:lnSpc>
              <a:spcAft>
                <a:spcPts val="600"/>
              </a:spcAft>
              <a:buClr>
                <a:schemeClr val="bg2"/>
              </a:buClr>
            </a:pPr>
            <a:endParaRPr lang="en-GB" sz="1400" b="1" dirty="0">
              <a:solidFill>
                <a:srgbClr val="FFFFFF"/>
              </a:solidFill>
            </a:endParaRPr>
          </a:p>
          <a:p>
            <a:pPr marL="0" lvl="1" algn="ctr">
              <a:lnSpc>
                <a:spcPts val="1300"/>
              </a:lnSpc>
              <a:spcAft>
                <a:spcPts val="600"/>
              </a:spcAft>
              <a:buClr>
                <a:schemeClr val="bg2"/>
              </a:buClr>
            </a:pPr>
            <a:r>
              <a:rPr lang="en-GB" sz="1600" b="1" dirty="0">
                <a:solidFill>
                  <a:srgbClr val="FFFFFF"/>
                </a:solidFill>
              </a:rPr>
              <a:t>3 sector units</a:t>
            </a:r>
            <a:br>
              <a:rPr lang="en-GB" sz="1600" b="1" dirty="0">
                <a:solidFill>
                  <a:srgbClr val="FFFFFF"/>
                </a:solidFill>
              </a:rPr>
            </a:br>
            <a:endParaRPr lang="en-GB" sz="1600" b="1" dirty="0">
              <a:solidFill>
                <a:srgbClr val="FFFFFF"/>
              </a:solidFill>
            </a:endParaRPr>
          </a:p>
          <a:p>
            <a:pPr marL="285750" lvl="1" indent="-285750">
              <a:lnSpc>
                <a:spcPts val="1300"/>
              </a:lnSpc>
              <a:spcAft>
                <a:spcPts val="600"/>
              </a:spcAft>
              <a:buFont typeface="Arial" panose="020B0604020202020204" pitchFamily="34" charset="0"/>
              <a:buChar char="•"/>
            </a:pPr>
            <a:r>
              <a:rPr lang="en-GB" sz="1400" dirty="0">
                <a:solidFill>
                  <a:srgbClr val="FFFFFF"/>
                </a:solidFill>
              </a:rPr>
              <a:t>Internally assessed</a:t>
            </a:r>
          </a:p>
          <a:p>
            <a:pPr marL="285750" lvl="1" indent="-285750">
              <a:lnSpc>
                <a:spcPts val="1300"/>
              </a:lnSpc>
              <a:spcAft>
                <a:spcPts val="600"/>
              </a:spcAft>
              <a:buFont typeface="Arial" panose="020B0604020202020204" pitchFamily="34" charset="0"/>
              <a:buChar char="•"/>
            </a:pPr>
            <a:r>
              <a:rPr lang="en-GB" sz="1400" dirty="0">
                <a:solidFill>
                  <a:srgbClr val="FFFFFF"/>
                </a:solidFill>
              </a:rPr>
              <a:t>120 GLH in total</a:t>
            </a: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29" name="TextBox 28"/>
          <p:cNvSpPr txBox="1"/>
          <p:nvPr/>
        </p:nvSpPr>
        <p:spPr>
          <a:xfrm>
            <a:off x="3076993" y="3708472"/>
            <a:ext cx="2306375" cy="1697113"/>
          </a:xfrm>
          <a:prstGeom prst="rect">
            <a:avLst/>
          </a:prstGeom>
          <a:solidFill>
            <a:srgbClr val="3399B5"/>
          </a:solidFill>
        </p:spPr>
        <p:txBody>
          <a:bodyPr wrap="square" lIns="72000" tIns="72000" rIns="72000" bIns="72000" rtlCol="0">
            <a:spAutoFit/>
          </a:bodyPr>
          <a:lstStyle/>
          <a:p>
            <a:pPr marL="0" lvl="1" algn="ctr">
              <a:lnSpc>
                <a:spcPts val="1300"/>
              </a:lnSpc>
              <a:spcAft>
                <a:spcPts val="600"/>
              </a:spcAft>
              <a:buClr>
                <a:srgbClr val="FFFFFF"/>
              </a:buClr>
            </a:pPr>
            <a:endParaRPr lang="en-GB" sz="1400" b="1" dirty="0">
              <a:solidFill>
                <a:srgbClr val="FFFFFF"/>
              </a:solidFill>
            </a:endParaRPr>
          </a:p>
          <a:p>
            <a:pPr marL="0" lvl="1" algn="ctr">
              <a:lnSpc>
                <a:spcPts val="1300"/>
              </a:lnSpc>
              <a:spcAft>
                <a:spcPts val="600"/>
              </a:spcAft>
              <a:buClr>
                <a:srgbClr val="FFFFFF"/>
              </a:buClr>
            </a:pPr>
            <a:r>
              <a:rPr lang="en-GB" sz="1600" b="1" dirty="0">
                <a:solidFill>
                  <a:srgbClr val="FFFFFF"/>
                </a:solidFill>
              </a:rPr>
              <a:t>4 personal skills units</a:t>
            </a:r>
            <a:br>
              <a:rPr lang="en-GB" sz="1600" b="1" dirty="0">
                <a:solidFill>
                  <a:srgbClr val="FFFFFF"/>
                </a:solidFill>
              </a:rPr>
            </a:br>
            <a:endParaRPr lang="en-GB" sz="1600" b="1" dirty="0">
              <a:solidFill>
                <a:srgbClr val="FFFFFF"/>
              </a:solidFill>
            </a:endParaRP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Internally assessed</a:t>
            </a: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One synoptic unit</a:t>
            </a: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120 GLH in total</a:t>
            </a: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30" name="TextBox 29"/>
          <p:cNvSpPr txBox="1"/>
          <p:nvPr/>
        </p:nvSpPr>
        <p:spPr>
          <a:xfrm>
            <a:off x="6141494" y="3708472"/>
            <a:ext cx="2088105" cy="1774057"/>
          </a:xfrm>
          <a:prstGeom prst="rect">
            <a:avLst/>
          </a:prstGeom>
          <a:solidFill>
            <a:srgbClr val="D4EAE4"/>
          </a:solidFill>
        </p:spPr>
        <p:txBody>
          <a:bodyPr wrap="square" lIns="72000" tIns="72000" rIns="72000" bIns="72000" rtlCol="0">
            <a:spAutoFit/>
          </a:bodyPr>
          <a:lstStyle/>
          <a:p>
            <a:pPr marL="0" lvl="1" algn="ctr">
              <a:lnSpc>
                <a:spcPts val="1300"/>
              </a:lnSpc>
              <a:spcAft>
                <a:spcPts val="600"/>
              </a:spcAft>
              <a:buClr>
                <a:schemeClr val="bg2"/>
              </a:buClr>
            </a:pPr>
            <a:endParaRPr lang="en-GB" sz="1600" b="1" dirty="0">
              <a:solidFill>
                <a:srgbClr val="000000"/>
              </a:solidFill>
            </a:endParaRPr>
          </a:p>
          <a:p>
            <a:pPr marL="0" lvl="1" algn="ctr">
              <a:lnSpc>
                <a:spcPts val="1300"/>
              </a:lnSpc>
              <a:spcAft>
                <a:spcPts val="600"/>
              </a:spcAft>
              <a:buClr>
                <a:schemeClr val="bg2"/>
              </a:buClr>
            </a:pPr>
            <a:r>
              <a:rPr lang="en-GB" sz="1600" b="1" dirty="0">
                <a:solidFill>
                  <a:srgbClr val="000000"/>
                </a:solidFill>
              </a:rPr>
              <a:t>6 sector units</a:t>
            </a:r>
          </a:p>
          <a:p>
            <a:pPr marL="0" lvl="1" algn="ctr">
              <a:lnSpc>
                <a:spcPts val="1300"/>
              </a:lnSpc>
              <a:spcAft>
                <a:spcPts val="600"/>
              </a:spcAft>
              <a:buClr>
                <a:schemeClr val="bg2"/>
              </a:buClr>
            </a:pPr>
            <a:endParaRPr lang="en-GB" sz="1600" b="1" dirty="0">
              <a:solidFill>
                <a:srgbClr val="000000"/>
              </a:solidFill>
            </a:endParaRPr>
          </a:p>
          <a:p>
            <a:pPr marL="171450" lvl="1" indent="-171450">
              <a:lnSpc>
                <a:spcPts val="1300"/>
              </a:lnSpc>
              <a:spcAft>
                <a:spcPts val="600"/>
              </a:spcAft>
              <a:buClr>
                <a:schemeClr val="bg2"/>
              </a:buClr>
              <a:buFont typeface="Arial" panose="020B0604020202020204" pitchFamily="34" charset="0"/>
              <a:buChar char="•"/>
            </a:pPr>
            <a:r>
              <a:rPr lang="en-GB" sz="1400" dirty="0">
                <a:solidFill>
                  <a:srgbClr val="000000"/>
                </a:solidFill>
              </a:rPr>
              <a:t>Internally assessed</a:t>
            </a:r>
          </a:p>
          <a:p>
            <a:pPr marL="171450" lvl="1" indent="-171450">
              <a:lnSpc>
                <a:spcPts val="1300"/>
              </a:lnSpc>
              <a:spcAft>
                <a:spcPts val="600"/>
              </a:spcAft>
              <a:buClr>
                <a:schemeClr val="bg2"/>
              </a:buClr>
              <a:buFont typeface="Arial" panose="020B0604020202020204" pitchFamily="34" charset="0"/>
              <a:buChar char="•"/>
            </a:pPr>
            <a:r>
              <a:rPr lang="en-GB" sz="1400" dirty="0">
                <a:solidFill>
                  <a:srgbClr val="000000"/>
                </a:solidFill>
              </a:rPr>
              <a:t>240 GLH in total</a:t>
            </a:r>
          </a:p>
          <a:p>
            <a:pPr marL="0" lvl="1">
              <a:lnSpc>
                <a:spcPts val="1300"/>
              </a:lnSpc>
              <a:spcAft>
                <a:spcPts val="600"/>
              </a:spcAft>
              <a:buClr>
                <a:schemeClr val="bg2"/>
              </a:buClr>
            </a:pPr>
            <a:endParaRPr lang="en-GB" sz="1400" dirty="0">
              <a:solidFill>
                <a:srgbClr val="000000"/>
              </a:solidFill>
            </a:endParaRPr>
          </a:p>
          <a:p>
            <a:pPr marL="0" lvl="1">
              <a:lnSpc>
                <a:spcPts val="1300"/>
              </a:lnSpc>
              <a:spcAft>
                <a:spcPts val="600"/>
              </a:spcAft>
              <a:buClr>
                <a:schemeClr val="bg2"/>
              </a:buClr>
            </a:pPr>
            <a:endParaRPr lang="en-GB" sz="1400" dirty="0">
              <a:solidFill>
                <a:srgbClr val="000000"/>
              </a:solidFill>
            </a:endParaRPr>
          </a:p>
        </p:txBody>
      </p:sp>
      <p:cxnSp>
        <p:nvCxnSpPr>
          <p:cNvPr id="13" name="Straight Connector 12"/>
          <p:cNvCxnSpPr/>
          <p:nvPr/>
        </p:nvCxnSpPr>
        <p:spPr>
          <a:xfrm>
            <a:off x="530309" y="3395834"/>
            <a:ext cx="8072778" cy="0"/>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95077" y="1891657"/>
            <a:ext cx="309093" cy="492443"/>
          </a:xfrm>
          <a:prstGeom prst="rect">
            <a:avLst/>
          </a:prstGeom>
          <a:noFill/>
        </p:spPr>
        <p:txBody>
          <a:bodyPr wrap="square" lIns="0" tIns="0" rIns="0" bIns="0" rtlCol="0">
            <a:spAutoFit/>
          </a:bodyPr>
          <a:lstStyle/>
          <a:p>
            <a:r>
              <a:rPr lang="en-GB" sz="3200" dirty="0">
                <a:solidFill>
                  <a:schemeClr val="accent2"/>
                </a:solidFill>
              </a:rPr>
              <a:t>=</a:t>
            </a:r>
          </a:p>
        </p:txBody>
      </p:sp>
      <p:sp>
        <p:nvSpPr>
          <p:cNvPr id="17" name="TextBox 16"/>
          <p:cNvSpPr txBox="1"/>
          <p:nvPr/>
        </p:nvSpPr>
        <p:spPr>
          <a:xfrm>
            <a:off x="5652769" y="1886391"/>
            <a:ext cx="309093" cy="492443"/>
          </a:xfrm>
          <a:prstGeom prst="rect">
            <a:avLst/>
          </a:prstGeom>
          <a:noFill/>
        </p:spPr>
        <p:txBody>
          <a:bodyPr wrap="square" lIns="0" tIns="0" rIns="0" bIns="0" rtlCol="0">
            <a:spAutoFit/>
          </a:bodyPr>
          <a:lstStyle/>
          <a:p>
            <a:r>
              <a:rPr lang="en-GB" sz="3200" dirty="0">
                <a:solidFill>
                  <a:schemeClr val="accent2"/>
                </a:solidFill>
              </a:rPr>
              <a:t>+</a:t>
            </a:r>
          </a:p>
        </p:txBody>
      </p:sp>
      <p:sp>
        <p:nvSpPr>
          <p:cNvPr id="19" name="TextBox 18"/>
          <p:cNvSpPr txBox="1"/>
          <p:nvPr/>
        </p:nvSpPr>
        <p:spPr>
          <a:xfrm>
            <a:off x="2592929" y="4310737"/>
            <a:ext cx="309093" cy="492443"/>
          </a:xfrm>
          <a:prstGeom prst="rect">
            <a:avLst/>
          </a:prstGeom>
          <a:noFill/>
        </p:spPr>
        <p:txBody>
          <a:bodyPr wrap="square" lIns="0" tIns="0" rIns="0" bIns="0" rtlCol="0">
            <a:spAutoFit/>
          </a:bodyPr>
          <a:lstStyle/>
          <a:p>
            <a:r>
              <a:rPr lang="en-GB" sz="3200" dirty="0">
                <a:solidFill>
                  <a:srgbClr val="003057"/>
                </a:solidFill>
              </a:rPr>
              <a:t>=</a:t>
            </a:r>
          </a:p>
        </p:txBody>
      </p:sp>
      <p:sp>
        <p:nvSpPr>
          <p:cNvPr id="21" name="TextBox 20"/>
          <p:cNvSpPr txBox="1"/>
          <p:nvPr/>
        </p:nvSpPr>
        <p:spPr>
          <a:xfrm>
            <a:off x="5650621" y="4305471"/>
            <a:ext cx="309093" cy="492443"/>
          </a:xfrm>
          <a:prstGeom prst="rect">
            <a:avLst/>
          </a:prstGeom>
          <a:noFill/>
        </p:spPr>
        <p:txBody>
          <a:bodyPr wrap="square" lIns="0" tIns="0" rIns="0" bIns="0" rtlCol="0">
            <a:spAutoFit/>
          </a:bodyPr>
          <a:lstStyle/>
          <a:p>
            <a:r>
              <a:rPr lang="en-GB" sz="3200" dirty="0">
                <a:solidFill>
                  <a:srgbClr val="003057"/>
                </a:solidFill>
              </a:rPr>
              <a:t>+</a:t>
            </a:r>
          </a:p>
        </p:txBody>
      </p:sp>
      <p:sp>
        <p:nvSpPr>
          <p:cNvPr id="23"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3</a:t>
            </a:fld>
            <a:endParaRPr lang="en-GB" dirty="0"/>
          </a:p>
        </p:txBody>
      </p:sp>
    </p:spTree>
    <p:extLst>
      <p:ext uri="{BB962C8B-B14F-4D97-AF65-F5344CB8AC3E}">
        <p14:creationId xmlns:p14="http://schemas.microsoft.com/office/powerpoint/2010/main" val="70764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7956427" cy="783404"/>
          </a:xfrm>
        </p:spPr>
        <p:txBody>
          <a:bodyPr/>
          <a:lstStyle/>
          <a:p>
            <a:r>
              <a:rPr lang="en-GB" dirty="0">
                <a:solidFill>
                  <a:schemeClr val="lt2"/>
                </a:solidFill>
              </a:rPr>
              <a:t>For your consideration</a:t>
            </a:r>
            <a:endParaRPr lang="en-GB" dirty="0"/>
          </a:p>
        </p:txBody>
      </p:sp>
      <p:sp>
        <p:nvSpPr>
          <p:cNvPr id="3" name="Text Placeholder 2"/>
          <p:cNvSpPr>
            <a:spLocks noGrp="1"/>
          </p:cNvSpPr>
          <p:nvPr>
            <p:ph type="body" idx="1"/>
          </p:nvPr>
        </p:nvSpPr>
        <p:spPr>
          <a:xfrm>
            <a:off x="286603" y="1514901"/>
            <a:ext cx="8644298" cy="4844956"/>
          </a:xfrm>
        </p:spPr>
        <p:txBody>
          <a:bodyPr/>
          <a:lstStyle/>
          <a:p>
            <a:pPr marL="285750" lvl="0" indent="-292100">
              <a:lnSpc>
                <a:spcPct val="100000"/>
              </a:lnSpc>
              <a:buClr>
                <a:schemeClr val="dk1"/>
              </a:buClr>
              <a:buSzPct val="100000"/>
              <a:buFont typeface="Arial"/>
              <a:buChar char="•"/>
            </a:pPr>
            <a:r>
              <a:rPr lang="en-GB" dirty="0">
                <a:solidFill>
                  <a:schemeClr val="dk1"/>
                </a:solidFill>
              </a:rPr>
              <a:t>Identify new curriculum offer to meet localised needs. Which pathways and structure?</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Ensure new offer is logged with UCAS and arrange transfer of existing applications.</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Communicate changes to existing applicants in the process if you have made significant changes to curriculum offer.</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Update marketing promotional material e.g. website information, online prospectus </a:t>
            </a:r>
            <a:r>
              <a:rPr lang="en-GB" dirty="0" err="1">
                <a:solidFill>
                  <a:schemeClr val="dk1"/>
                </a:solidFill>
              </a:rPr>
              <a:t>etc</a:t>
            </a:r>
            <a:endParaRPr lang="en-GB" dirty="0">
              <a:solidFill>
                <a:schemeClr val="dk1"/>
              </a:solidFill>
            </a:endParaRP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Disseminate information to teaching teams. Arrange planning sessions.</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Consider timetabling and resourcing of running parallel units for both cohorts in year one and two.</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Communicate transition arrangements, if necessary, to existing cohorts.</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Devise an academic operational calendar for 2017/18 for quality assurance processing.</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Amend student handbook for 2017/18.</a:t>
            </a:r>
          </a:p>
          <a:p>
            <a:pPr marL="285750" lvl="0" indent="-285750">
              <a:lnSpc>
                <a:spcPct val="100000"/>
              </a:lnSpc>
              <a:buClr>
                <a:schemeClr val="dk1"/>
              </a:buClr>
              <a:buSzPct val="93750"/>
            </a:pPr>
            <a:endParaRPr lang="en-GB" dirty="0">
              <a:solidFill>
                <a:schemeClr val="dk1"/>
              </a:solidFill>
            </a:endParaRPr>
          </a:p>
          <a:p>
            <a:pPr lvl="0">
              <a:lnSpc>
                <a:spcPct val="100000"/>
              </a:lnSpc>
              <a:buClr>
                <a:schemeClr val="dk1"/>
              </a:buClr>
              <a:buSzPct val="25000"/>
            </a:pPr>
            <a:endParaRPr lang="en-GB" dirty="0">
              <a:solidFill>
                <a:schemeClr val="dk1"/>
              </a:solidFill>
            </a:endParaRPr>
          </a:p>
          <a:p>
            <a:endParaRPr lang="en-GB"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GB" sz="800" b="1" i="0" u="none" strike="noStrike" cap="none" smtClean="0">
                <a:solidFill>
                  <a:schemeClr val="lt2"/>
                </a:solidFill>
                <a:latin typeface="Arial"/>
                <a:ea typeface="Arial"/>
                <a:cs typeface="Arial"/>
                <a:sym typeface="Arial"/>
              </a:rPr>
              <a:t>30</a:t>
            </a:fld>
            <a:endParaRPr lang="en-GB" sz="800" b="1"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3093726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000" y="464024"/>
            <a:ext cx="6296399" cy="750627"/>
          </a:xfrm>
        </p:spPr>
        <p:txBody>
          <a:bodyPr/>
          <a:lstStyle/>
          <a:p>
            <a:r>
              <a:rPr lang="en-GB" dirty="0"/>
              <a:t>Local contacts and support</a:t>
            </a:r>
          </a:p>
        </p:txBody>
      </p:sp>
      <p:sp>
        <p:nvSpPr>
          <p:cNvPr id="3" name="Text Placeholder 2"/>
          <p:cNvSpPr>
            <a:spLocks noGrp="1"/>
          </p:cNvSpPr>
          <p:nvPr>
            <p:ph type="body" idx="1"/>
          </p:nvPr>
        </p:nvSpPr>
        <p:spPr>
          <a:xfrm>
            <a:off x="1119116" y="1746913"/>
            <a:ext cx="6511997" cy="2798905"/>
          </a:xfrm>
        </p:spPr>
        <p:txBody>
          <a:bodyPr/>
          <a:lstStyle/>
          <a:p>
            <a:r>
              <a:rPr lang="en-GB" sz="1800" b="1" dirty="0"/>
              <a:t>Dian Shaw: Curriculum Development Manager north west</a:t>
            </a:r>
          </a:p>
          <a:p>
            <a:r>
              <a:rPr lang="en-GB" sz="1800" dirty="0"/>
              <a:t>Dian.shaw@pearson.com</a:t>
            </a:r>
          </a:p>
          <a:p>
            <a:r>
              <a:rPr lang="en-GB" sz="1800" b="1" dirty="0"/>
              <a:t>Jacqui Allen Curriculum Development Manager Cheshire</a:t>
            </a:r>
          </a:p>
          <a:p>
            <a:r>
              <a:rPr lang="en-GB" sz="1800" dirty="0">
                <a:hlinkClick r:id="rId2"/>
              </a:rPr>
              <a:t>Jacqui.allen@pearson.com</a:t>
            </a:r>
            <a:endParaRPr lang="en-GB" sz="1800" dirty="0"/>
          </a:p>
          <a:p>
            <a:endParaRPr lang="en-GB" sz="1800" dirty="0"/>
          </a:p>
          <a:p>
            <a:endParaRPr lang="en-GB" sz="1800" dirty="0"/>
          </a:p>
          <a:p>
            <a:r>
              <a:rPr lang="en-GB" sz="1800" b="1" dirty="0"/>
              <a:t>Georgina Tattersall WBL  Account Manager (Manchester)</a:t>
            </a:r>
          </a:p>
          <a:p>
            <a:r>
              <a:rPr lang="en-GB" sz="1800" dirty="0"/>
              <a:t>Georgina.tattersall@pearson.com</a:t>
            </a:r>
          </a:p>
          <a:p>
            <a:r>
              <a:rPr lang="en-GB" sz="1800" b="1" dirty="0" err="1"/>
              <a:t>Pallavi</a:t>
            </a:r>
            <a:r>
              <a:rPr lang="en-GB" sz="1800" b="1" dirty="0"/>
              <a:t> Kumar WBL Account Manager (Lancashire)</a:t>
            </a:r>
          </a:p>
          <a:p>
            <a:r>
              <a:rPr lang="en-GB" sz="1800" dirty="0"/>
              <a:t>Pallavi.kumar@pearson.com</a:t>
            </a:r>
          </a:p>
          <a:p>
            <a:r>
              <a:rPr lang="en-GB" sz="1800" b="1" dirty="0"/>
              <a:t>Rachael Beasley WBL Account Manager (Cheshire)</a:t>
            </a:r>
          </a:p>
          <a:p>
            <a:r>
              <a:rPr lang="en-GB" sz="1800" dirty="0">
                <a:hlinkClick r:id="rId3"/>
              </a:rPr>
              <a:t>Rachael.Beasley@pearson.com</a:t>
            </a:r>
            <a:endParaRPr lang="en-GB" sz="1800" dirty="0"/>
          </a:p>
          <a:p>
            <a:endParaRPr lang="en-GB" sz="1800" dirty="0"/>
          </a:p>
          <a:p>
            <a:r>
              <a:rPr lang="en-GB" sz="1800" b="1" dirty="0"/>
              <a:t>  </a:t>
            </a:r>
            <a:r>
              <a:rPr lang="en-GB" sz="1800" b="1" dirty="0">
                <a:hlinkClick r:id="rId4"/>
              </a:rPr>
              <a:t>Training events. (all levels and qualifications)</a:t>
            </a:r>
            <a:endParaRPr lang="en-GB" sz="1800" b="1" dirty="0"/>
          </a:p>
        </p:txBody>
      </p:sp>
    </p:spTree>
    <p:extLst>
      <p:ext uri="{BB962C8B-B14F-4D97-AF65-F5344CB8AC3E}">
        <p14:creationId xmlns:p14="http://schemas.microsoft.com/office/powerpoint/2010/main" val="190751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76045"/>
            <a:ext cx="8206877" cy="1311215"/>
          </a:xfrm>
        </p:spPr>
        <p:txBody>
          <a:bodyPr/>
          <a:lstStyle/>
          <a:p>
            <a:r>
              <a:rPr lang="en-GB" sz="2800" dirty="0"/>
              <a:t>Structure of the new BTEC L1 Introductory qualifications in Engineering</a:t>
            </a:r>
          </a:p>
        </p:txBody>
      </p:sp>
      <p:pic>
        <p:nvPicPr>
          <p:cNvPr id="5" name="Picture 4"/>
          <p:cNvPicPr>
            <a:picLocks noChangeAspect="1"/>
          </p:cNvPicPr>
          <p:nvPr/>
        </p:nvPicPr>
        <p:blipFill>
          <a:blip r:embed="rId2"/>
          <a:stretch>
            <a:fillRect/>
          </a:stretch>
        </p:blipFill>
        <p:spPr>
          <a:xfrm>
            <a:off x="0" y="1048778"/>
            <a:ext cx="9100711" cy="5312430"/>
          </a:xfrm>
          <a:prstGeom prst="rect">
            <a:avLst/>
          </a:prstGeom>
        </p:spPr>
      </p:pic>
    </p:spTree>
    <p:extLst>
      <p:ext uri="{BB962C8B-B14F-4D97-AF65-F5344CB8AC3E}">
        <p14:creationId xmlns:p14="http://schemas.microsoft.com/office/powerpoint/2010/main" val="283546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293" y="2859300"/>
            <a:ext cx="5662246" cy="1044000"/>
          </a:xfrm>
        </p:spPr>
        <p:txBody>
          <a:bodyPr/>
          <a:lstStyle/>
          <a:p>
            <a:r>
              <a:rPr lang="en-GB" dirty="0"/>
              <a:t>Level 2:</a:t>
            </a:r>
            <a:br>
              <a:rPr lang="en-GB" dirty="0"/>
            </a:br>
            <a:br>
              <a:rPr lang="en-GB" dirty="0"/>
            </a:br>
            <a:r>
              <a:rPr lang="en-GB" sz="3200" dirty="0"/>
              <a:t>BTEC Firsts </a:t>
            </a:r>
            <a:br>
              <a:rPr lang="en-GB" sz="3200" dirty="0"/>
            </a:br>
            <a:r>
              <a:rPr lang="en-GB" sz="3200" dirty="0"/>
              <a:t>BTEC Level 2 </a:t>
            </a:r>
            <a:r>
              <a:rPr lang="en-GB" sz="3200" dirty="0" err="1"/>
              <a:t>Technicals</a:t>
            </a:r>
            <a:br>
              <a:rPr lang="en-GB" sz="3200" dirty="0"/>
            </a:br>
            <a:endParaRPr lang="en-GB" sz="3200" dirty="0"/>
          </a:p>
        </p:txBody>
      </p:sp>
    </p:spTree>
    <p:extLst>
      <p:ext uri="{BB962C8B-B14F-4D97-AF65-F5344CB8AC3E}">
        <p14:creationId xmlns:p14="http://schemas.microsoft.com/office/powerpoint/2010/main" val="154447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97" y="293775"/>
            <a:ext cx="8602662" cy="658726"/>
          </a:xfrm>
        </p:spPr>
        <p:txBody>
          <a:bodyPr/>
          <a:lstStyle/>
          <a:p>
            <a:r>
              <a:rPr lang="en-GB" dirty="0"/>
              <a:t>Which BTECs can you teach, and when? </a:t>
            </a:r>
          </a:p>
        </p:txBody>
      </p:sp>
      <p:graphicFrame>
        <p:nvGraphicFramePr>
          <p:cNvPr id="6" name="Table 5"/>
          <p:cNvGraphicFramePr>
            <a:graphicFrameLocks noGrp="1"/>
          </p:cNvGraphicFramePr>
          <p:nvPr>
            <p:extLst>
              <p:ext uri="{D42A27DB-BD31-4B8C-83A1-F6EECF244321}">
                <p14:modId xmlns:p14="http://schemas.microsoft.com/office/powerpoint/2010/main" val="1327787362"/>
              </p:ext>
            </p:extLst>
          </p:nvPr>
        </p:nvGraphicFramePr>
        <p:xfrm>
          <a:off x="235497" y="952501"/>
          <a:ext cx="8262268" cy="4694689"/>
        </p:xfrm>
        <a:graphic>
          <a:graphicData uri="http://schemas.openxmlformats.org/drawingml/2006/table">
            <a:tbl>
              <a:tblPr firstRow="1" bandRow="1">
                <a:tableStyleId>{93296810-A885-4BE3-A3E7-6D5BEEA58F35}</a:tableStyleId>
              </a:tblPr>
              <a:tblGrid>
                <a:gridCol w="1487795">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45473">
                  <a:extLst>
                    <a:ext uri="{9D8B030D-6E8A-4147-A177-3AD203B41FA5}">
                      <a16:colId xmlns:a16="http://schemas.microsoft.com/office/drawing/2014/main" val="20002"/>
                    </a:ext>
                  </a:extLst>
                </a:gridCol>
              </a:tblGrid>
              <a:tr h="686179">
                <a:tc>
                  <a:txBody>
                    <a:bodyPr/>
                    <a:lstStyle/>
                    <a:p>
                      <a:pPr algn="ctr"/>
                      <a:endParaRPr lang="en-GB" sz="1600" baseline="0" dirty="0">
                        <a:solidFill>
                          <a:srgbClr val="FFFFFF"/>
                        </a:solidFill>
                      </a:endParaRPr>
                    </a:p>
                  </a:txBody>
                  <a:tcPr>
                    <a:solidFill>
                      <a:schemeClr val="accent1">
                        <a:lumMod val="20000"/>
                        <a:lumOff val="80000"/>
                      </a:schemeClr>
                    </a:solidFill>
                  </a:tcPr>
                </a:tc>
                <a:tc>
                  <a:txBody>
                    <a:bodyPr/>
                    <a:lstStyle/>
                    <a:p>
                      <a:pPr algn="ctr"/>
                      <a:r>
                        <a:rPr lang="en-GB" sz="1600" dirty="0">
                          <a:solidFill>
                            <a:srgbClr val="FFFFFF"/>
                          </a:solidFill>
                        </a:rPr>
                        <a:t>Level 2 qualifications you can teach now</a:t>
                      </a:r>
                      <a:endParaRPr lang="en-GB" sz="1600" baseline="0" dirty="0">
                        <a:solidFill>
                          <a:srgbClr val="FFFFFF"/>
                        </a:solidFill>
                      </a:endParaRPr>
                    </a:p>
                  </a:txBody>
                  <a:tcPr>
                    <a:solidFill>
                      <a:srgbClr val="003057"/>
                    </a:solidFill>
                  </a:tcPr>
                </a:tc>
                <a:tc>
                  <a:txBody>
                    <a:bodyPr/>
                    <a:lstStyle/>
                    <a:p>
                      <a:pPr algn="ctr"/>
                      <a:r>
                        <a:rPr lang="en-GB" sz="1600" baseline="0" dirty="0">
                          <a:solidFill>
                            <a:srgbClr val="FFFFFF"/>
                          </a:solidFill>
                        </a:rPr>
                        <a:t>New Level 2 qualifications you can teach from September 2017</a:t>
                      </a:r>
                      <a:endParaRPr lang="en-GB" sz="1600" dirty="0">
                        <a:solidFill>
                          <a:srgbClr val="FFFFFF"/>
                        </a:solidFill>
                      </a:endParaRPr>
                    </a:p>
                  </a:txBody>
                  <a:tcPr>
                    <a:solidFill>
                      <a:srgbClr val="003057"/>
                    </a:solidFill>
                  </a:tcPr>
                </a:tc>
                <a:extLst>
                  <a:ext uri="{0D108BD9-81ED-4DB2-BD59-A6C34878D82A}">
                    <a16:rowId xmlns:a16="http://schemas.microsoft.com/office/drawing/2014/main" val="10000"/>
                  </a:ext>
                </a:extLst>
              </a:tr>
              <a:tr h="1832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tx1"/>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solidFill>
                            <a:schemeClr val="tx1"/>
                          </a:solidFill>
                        </a:rPr>
                        <a:t>BTEC Firsts </a:t>
                      </a:r>
                      <a:br>
                        <a:rPr lang="en-GB" sz="1400" b="1" baseline="0" dirty="0">
                          <a:solidFill>
                            <a:schemeClr val="tx1"/>
                          </a:solidFill>
                        </a:rPr>
                      </a:br>
                      <a:r>
                        <a:rPr lang="en-GB" sz="1400" baseline="0" dirty="0">
                          <a:solidFill>
                            <a:schemeClr val="tx1"/>
                          </a:solidFill>
                        </a:rPr>
                        <a:t>(</a:t>
                      </a:r>
                      <a:r>
                        <a:rPr lang="en-GB" sz="1400" i="1" baseline="0" dirty="0">
                          <a:solidFill>
                            <a:schemeClr val="tx1"/>
                          </a:solidFill>
                        </a:rPr>
                        <a:t>14</a:t>
                      </a:r>
                      <a:r>
                        <a:rPr lang="en-GB" sz="1400" i="1" kern="1200" dirty="0">
                          <a:solidFill>
                            <a:schemeClr val="tx1"/>
                          </a:solidFill>
                          <a:effectLst/>
                          <a:latin typeface="+mn-lt"/>
                          <a:ea typeface="+mn-ea"/>
                          <a:cs typeface="+mn-cs"/>
                        </a:rPr>
                        <a:t>–</a:t>
                      </a:r>
                      <a:r>
                        <a:rPr lang="en-GB" sz="1400" i="1" dirty="0">
                          <a:solidFill>
                            <a:schemeClr val="tx1"/>
                          </a:solidFill>
                        </a:rPr>
                        <a:t>19</a:t>
                      </a:r>
                      <a:r>
                        <a:rPr lang="en-GB" sz="1400" dirty="0">
                          <a:solidFill>
                            <a:schemeClr val="tx1"/>
                          </a:solidFill>
                        </a:rPr>
                        <a:t>)</a:t>
                      </a:r>
                      <a:r>
                        <a:rPr lang="en-GB" sz="1400"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solidFill>
                            <a:schemeClr val="tx1"/>
                          </a:solidFill>
                        </a:rPr>
                        <a:t>Extended until 31</a:t>
                      </a:r>
                      <a:r>
                        <a:rPr lang="en-GB" sz="1400" b="1" baseline="30000" dirty="0">
                          <a:solidFill>
                            <a:schemeClr val="tx1"/>
                          </a:solidFill>
                        </a:rPr>
                        <a:t>st</a:t>
                      </a:r>
                      <a:r>
                        <a:rPr lang="en-GB" sz="1400" b="1" baseline="0" dirty="0">
                          <a:solidFill>
                            <a:schemeClr val="tx1"/>
                          </a:solidFill>
                        </a:rPr>
                        <a:t> December 2019</a:t>
                      </a:r>
                    </a:p>
                  </a:txBody>
                  <a:tcPr>
                    <a:solidFill>
                      <a:srgbClr val="E7EA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BTEC Level 2 </a:t>
                      </a:r>
                      <a:r>
                        <a:rPr lang="en-GB" sz="1400" b="1" dirty="0" err="1">
                          <a:solidFill>
                            <a:schemeClr val="tx1"/>
                          </a:solidFill>
                        </a:rPr>
                        <a:t>Technicals</a:t>
                      </a:r>
                      <a:r>
                        <a:rPr lang="en-GB" sz="1400" b="1" dirty="0">
                          <a:solidFill>
                            <a:schemeClr val="tx1"/>
                          </a:solidFill>
                        </a:rPr>
                        <a:t> </a:t>
                      </a:r>
                      <a:br>
                        <a:rPr lang="en-GB" sz="1200" b="1" dirty="0">
                          <a:solidFill>
                            <a:schemeClr val="tx1"/>
                          </a:solidFill>
                        </a:rPr>
                      </a:br>
                      <a:r>
                        <a:rPr lang="en-GB" sz="1200" i="1" dirty="0">
                          <a:solidFill>
                            <a:schemeClr val="tx1"/>
                          </a:solidFill>
                        </a:rPr>
                        <a:t>(Post-16) </a:t>
                      </a:r>
                      <a:endParaRPr lang="en-GB" sz="1200" i="1" dirty="0">
                        <a:solidFill>
                          <a:srgbClr val="15A0A8"/>
                        </a:solidFill>
                      </a:endParaRPr>
                    </a:p>
                  </a:txBody>
                  <a:tcPr>
                    <a:solidFill>
                      <a:srgbClr val="D4EAE4"/>
                    </a:solidFill>
                  </a:tcPr>
                </a:tc>
                <a:extLst>
                  <a:ext uri="{0D108BD9-81ED-4DB2-BD59-A6C34878D82A}">
                    <a16:rowId xmlns:a16="http://schemas.microsoft.com/office/drawing/2014/main" val="10001"/>
                  </a:ext>
                </a:extLst>
              </a:tr>
              <a:tr h="503310">
                <a:tc>
                  <a:txBody>
                    <a:bodyPr/>
                    <a:lstStyle/>
                    <a:p>
                      <a:pPr algn="ctr"/>
                      <a:endParaRPr lang="en-GB" sz="1400" baseline="0" dirty="0">
                        <a:solidFill>
                          <a:schemeClr val="tx1"/>
                        </a:solidFill>
                      </a:endParaRPr>
                    </a:p>
                  </a:txBody>
                  <a:tcPr>
                    <a:solidFill>
                      <a:schemeClr val="accent1">
                        <a:lumMod val="20000"/>
                        <a:lumOff val="80000"/>
                      </a:schemeClr>
                    </a:solidFill>
                  </a:tcPr>
                </a:tc>
                <a:tc>
                  <a:txBody>
                    <a:bodyPr/>
                    <a:lstStyle/>
                    <a:p>
                      <a:pPr algn="ctr"/>
                      <a:endParaRPr lang="en-GB" sz="1400" baseline="0" dirty="0">
                        <a:solidFill>
                          <a:schemeClr val="tx1"/>
                        </a:solidFill>
                      </a:endParaRPr>
                    </a:p>
                  </a:txBody>
                  <a:tcPr>
                    <a:solidFill>
                      <a:srgbClr val="E7EA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chemeClr val="tx1"/>
                          </a:solidFill>
                        </a:rPr>
                        <a:t>Provisional titles for Technical Certificate (16–19) performance measures</a:t>
                      </a:r>
                    </a:p>
                  </a:txBody>
                  <a:tcPr>
                    <a:solidFill>
                      <a:srgbClr val="D4EAE4"/>
                    </a:solidFill>
                  </a:tcPr>
                </a:tc>
                <a:extLst>
                  <a:ext uri="{0D108BD9-81ED-4DB2-BD59-A6C34878D82A}">
                    <a16:rowId xmlns:a16="http://schemas.microsoft.com/office/drawing/2014/main" val="10002"/>
                  </a:ext>
                </a:extLst>
              </a:tr>
              <a:tr h="1428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indent="0">
                        <a:buFont typeface="Arial" panose="020B0604020202020204" pitchFamily="34" charset="0"/>
                        <a:buNone/>
                      </a:pPr>
                      <a:r>
                        <a:rPr lang="en-GB" sz="1400" b="1" kern="1200" dirty="0">
                          <a:solidFill>
                            <a:schemeClr val="dk1"/>
                          </a:solidFill>
                          <a:effectLst/>
                          <a:latin typeface="+mn-lt"/>
                          <a:ea typeface="+mn-ea"/>
                          <a:cs typeface="+mn-cs"/>
                        </a:rPr>
                        <a:t>BTEC Level 1/Level</a:t>
                      </a:r>
                      <a:r>
                        <a:rPr lang="en-GB" sz="1400" b="1" kern="1200" baseline="0" dirty="0">
                          <a:solidFill>
                            <a:schemeClr val="dk1"/>
                          </a:solidFill>
                          <a:effectLst/>
                          <a:latin typeface="+mn-lt"/>
                          <a:ea typeface="+mn-ea"/>
                          <a:cs typeface="+mn-cs"/>
                        </a:rPr>
                        <a:t> 2 Firsts in Engineering</a:t>
                      </a:r>
                    </a:p>
                    <a:p>
                      <a:pPr marL="171450" indent="-171450">
                        <a:buFont typeface="Arial" panose="020B0604020202020204" pitchFamily="34" charset="0"/>
                        <a:buChar char="•"/>
                      </a:pPr>
                      <a:r>
                        <a:rPr lang="en-GB" sz="1200" b="0" kern="1200" baseline="0" dirty="0">
                          <a:solidFill>
                            <a:schemeClr val="dk1"/>
                          </a:solidFill>
                          <a:effectLst/>
                          <a:latin typeface="+mn-lt"/>
                          <a:ea typeface="+mn-ea"/>
                          <a:cs typeface="+mn-cs"/>
                        </a:rPr>
                        <a:t>Award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dk1"/>
                          </a:solidFill>
                          <a:effectLst/>
                          <a:latin typeface="+mn-lt"/>
                          <a:ea typeface="+mn-ea"/>
                          <a:cs typeface="+mn-cs"/>
                        </a:rPr>
                        <a:t>Award in Engineering Design and Product Investigation</a:t>
                      </a:r>
                    </a:p>
                    <a:p>
                      <a:pPr marL="171450" indent="-171450">
                        <a:buFont typeface="Arial" panose="020B0604020202020204" pitchFamily="34" charset="0"/>
                        <a:buChar char="•"/>
                      </a:pPr>
                      <a:r>
                        <a:rPr lang="en-GB" sz="1200" b="0" kern="1200" baseline="0" dirty="0">
                          <a:solidFill>
                            <a:schemeClr val="dk1"/>
                          </a:solidFill>
                          <a:effectLst/>
                          <a:latin typeface="+mn-lt"/>
                          <a:ea typeface="+mn-ea"/>
                          <a:cs typeface="+mn-cs"/>
                        </a:rPr>
                        <a:t>Award in Engineering Electronics and Computer Control Technologies</a:t>
                      </a:r>
                    </a:p>
                    <a:p>
                      <a:pPr marL="171450" indent="-171450">
                        <a:buFont typeface="Arial" panose="020B0604020202020204" pitchFamily="34" charset="0"/>
                        <a:buChar char="•"/>
                      </a:pPr>
                      <a:r>
                        <a:rPr lang="en-GB" sz="1200" b="0" kern="1200" baseline="0" dirty="0">
                          <a:solidFill>
                            <a:schemeClr val="dk1"/>
                          </a:solidFill>
                          <a:effectLst/>
                          <a:latin typeface="+mn-lt"/>
                          <a:ea typeface="+mn-ea"/>
                          <a:cs typeface="+mn-cs"/>
                        </a:rPr>
                        <a:t>Extended Certificate</a:t>
                      </a:r>
                    </a:p>
                    <a:p>
                      <a:pPr marL="171450" indent="-171450">
                        <a:buFont typeface="Arial" panose="020B0604020202020204" pitchFamily="34" charset="0"/>
                        <a:buChar char="•"/>
                      </a:pPr>
                      <a:r>
                        <a:rPr lang="en-GB" sz="1200" b="0" kern="1200" baseline="0" dirty="0">
                          <a:solidFill>
                            <a:schemeClr val="dk1"/>
                          </a:solidFill>
                          <a:effectLst/>
                          <a:latin typeface="+mn-lt"/>
                          <a:ea typeface="+mn-ea"/>
                          <a:cs typeface="+mn-cs"/>
                        </a:rPr>
                        <a:t>Diploma</a:t>
                      </a:r>
                      <a:br>
                        <a:rPr lang="en-GB" sz="1200" b="0" kern="1200" baseline="0" dirty="0">
                          <a:solidFill>
                            <a:schemeClr val="dk1"/>
                          </a:solidFill>
                          <a:effectLst/>
                          <a:latin typeface="+mn-lt"/>
                          <a:ea typeface="+mn-ea"/>
                          <a:cs typeface="+mn-cs"/>
                        </a:rPr>
                      </a:br>
                      <a:endParaRPr lang="en-GB" sz="1200" b="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dirty="0">
                          <a:solidFill>
                            <a:schemeClr val="dk1"/>
                          </a:solidFill>
                          <a:effectLst/>
                          <a:latin typeface="+mn-lt"/>
                          <a:ea typeface="+mn-ea"/>
                          <a:cs typeface="+mn-cs"/>
                        </a:rPr>
                        <a:t>BTEC Level </a:t>
                      </a:r>
                      <a:r>
                        <a:rPr lang="en-GB" sz="1400" b="1" kern="1200" baseline="0" dirty="0">
                          <a:solidFill>
                            <a:schemeClr val="dk1"/>
                          </a:solidFill>
                          <a:effectLst/>
                          <a:latin typeface="+mn-lt"/>
                          <a:ea typeface="+mn-ea"/>
                          <a:cs typeface="+mn-cs"/>
                        </a:rPr>
                        <a:t>2 Firsts in Vehicle Technology (QCF)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dk1"/>
                          </a:solidFill>
                          <a:effectLst/>
                          <a:latin typeface="+mn-lt"/>
                          <a:ea typeface="+mn-ea"/>
                          <a:cs typeface="+mn-cs"/>
                        </a:rPr>
                        <a:t>Extended Certificate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dk1"/>
                          </a:solidFill>
                          <a:effectLst/>
                          <a:latin typeface="+mn-lt"/>
                          <a:ea typeface="+mn-ea"/>
                          <a:cs typeface="+mn-cs"/>
                        </a:rPr>
                        <a:t>Diploma</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t>BTEC Level 2 </a:t>
                      </a:r>
                      <a:r>
                        <a:rPr lang="en-GB" sz="1400" b="1" dirty="0" err="1"/>
                        <a:t>Technicals</a:t>
                      </a:r>
                      <a:r>
                        <a:rPr lang="en-GB" sz="1400" b="1" baseline="0" dirty="0"/>
                        <a:t> for Engineering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baseline="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dk1"/>
                          </a:solidFill>
                          <a:effectLst/>
                          <a:latin typeface="+mn-lt"/>
                          <a:ea typeface="+mn-ea"/>
                          <a:cs typeface="+mn-cs"/>
                        </a:rPr>
                        <a:t>Diploma in Engineering</a:t>
                      </a:r>
                      <a:br>
                        <a:rPr lang="en-GB" sz="1400" b="1" i="0" baseline="0" dirty="0"/>
                      </a:br>
                      <a:endParaRPr lang="en-GB" sz="1400" b="1" i="0" baseline="0" dirty="0"/>
                    </a:p>
                  </a:txBody>
                  <a:tcPr>
                    <a:solidFill>
                      <a:srgbClr val="FFFFFF"/>
                    </a:solidFill>
                  </a:tcPr>
                </a:tc>
                <a:extLst>
                  <a:ext uri="{0D108BD9-81ED-4DB2-BD59-A6C34878D82A}">
                    <a16:rowId xmlns:a16="http://schemas.microsoft.com/office/drawing/2014/main" val="10003"/>
                  </a:ext>
                </a:extLst>
              </a:tr>
            </a:tbl>
          </a:graphicData>
        </a:graphic>
      </p:graphicFrame>
      <p:sp>
        <p:nvSpPr>
          <p:cNvPr id="8"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6</a:t>
            </a:fld>
            <a:endParaRPr lang="en-GB" dirty="0"/>
          </a:p>
        </p:txBody>
      </p:sp>
    </p:spTree>
    <p:extLst>
      <p:ext uri="{BB962C8B-B14F-4D97-AF65-F5344CB8AC3E}">
        <p14:creationId xmlns:p14="http://schemas.microsoft.com/office/powerpoint/2010/main" val="385047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61925"/>
            <a:ext cx="4470150" cy="1144958"/>
          </a:xfrm>
        </p:spPr>
        <p:txBody>
          <a:bodyPr/>
          <a:lstStyle/>
          <a:p>
            <a:r>
              <a:rPr lang="en-GB" dirty="0">
                <a:solidFill>
                  <a:schemeClr val="tx1"/>
                </a:solidFill>
              </a:rPr>
              <a:t>BTEC Level 2</a:t>
            </a:r>
            <a:br>
              <a:rPr lang="en-GB" dirty="0">
                <a:solidFill>
                  <a:schemeClr val="tx1"/>
                </a:solidFill>
              </a:rPr>
            </a:br>
            <a:r>
              <a:rPr lang="en-GB" dirty="0">
                <a:solidFill>
                  <a:schemeClr val="tx1"/>
                </a:solidFill>
              </a:rPr>
              <a:t>Latest news</a:t>
            </a:r>
            <a:endParaRPr lang="en-US" dirty="0">
              <a:solidFill>
                <a:schemeClr val="tx1"/>
              </a:solidFill>
            </a:endParaRPr>
          </a:p>
        </p:txBody>
      </p:sp>
      <p:pic>
        <p:nvPicPr>
          <p:cNvPr id="9" name="Picture Placeholder 8"/>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16314" r="16314"/>
          <a:stretch>
            <a:fillRect/>
          </a:stretch>
        </p:blipFill>
        <p:spPr>
          <a:xfrm>
            <a:off x="5876925" y="0"/>
            <a:ext cx="3267075" cy="6858000"/>
          </a:xfrm>
          <a:prstGeom prst="rect">
            <a:avLst/>
          </a:prstGeom>
        </p:spPr>
      </p:pic>
      <p:cxnSp>
        <p:nvCxnSpPr>
          <p:cNvPr id="5" name="Straight Connector 4"/>
          <p:cNvCxnSpPr/>
          <p:nvPr/>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7</a:t>
            </a:fld>
            <a:endParaRPr lang="en-GB" dirty="0">
              <a:solidFill>
                <a:schemeClr val="bg2"/>
              </a:solidFill>
            </a:endParaRPr>
          </a:p>
        </p:txBody>
      </p:sp>
      <p:sp>
        <p:nvSpPr>
          <p:cNvPr id="8" name="TextBox 7"/>
          <p:cNvSpPr txBox="1"/>
          <p:nvPr/>
        </p:nvSpPr>
        <p:spPr>
          <a:xfrm>
            <a:off x="7974807" y="161925"/>
            <a:ext cx="953786" cy="107017"/>
          </a:xfrm>
          <a:prstGeom prst="rect">
            <a:avLst/>
          </a:prstGeom>
          <a:noFill/>
        </p:spPr>
        <p:txBody>
          <a:bodyPr wrap="none" lIns="0" tIns="0" rIns="0" bIns="0" rtlCol="0">
            <a:spAutoFit/>
          </a:bodyPr>
          <a:lstStyle/>
          <a:p>
            <a:pPr algn="r">
              <a:lnSpc>
                <a:spcPts val="900"/>
              </a:lnSpc>
            </a:pPr>
            <a:r>
              <a:rPr lang="en-GB" sz="700" dirty="0">
                <a:solidFill>
                  <a:srgbClr val="000000"/>
                </a:solidFill>
              </a:rPr>
              <a:t>Image by Ben Wiseman</a:t>
            </a:r>
          </a:p>
        </p:txBody>
      </p:sp>
      <p:sp>
        <p:nvSpPr>
          <p:cNvPr id="10" name="Content Placeholder 2"/>
          <p:cNvSpPr>
            <a:spLocks noGrp="1"/>
          </p:cNvSpPr>
          <p:nvPr>
            <p:ph idx="1"/>
          </p:nvPr>
        </p:nvSpPr>
        <p:spPr>
          <a:xfrm>
            <a:off x="285751" y="1306883"/>
            <a:ext cx="5457824" cy="3046753"/>
          </a:xfrm>
        </p:spPr>
        <p:txBody>
          <a:bodyPr/>
          <a:lstStyle/>
          <a:p>
            <a:r>
              <a:rPr lang="en-GB" sz="2000" b="1" dirty="0">
                <a:solidFill>
                  <a:schemeClr val="tx1"/>
                </a:solidFill>
              </a:rPr>
              <a:t>What are BTEC Level 2 </a:t>
            </a:r>
            <a:r>
              <a:rPr lang="en-GB" sz="2000" b="1" dirty="0" err="1">
                <a:solidFill>
                  <a:schemeClr val="tx1"/>
                </a:solidFill>
              </a:rPr>
              <a:t>Technicals</a:t>
            </a:r>
            <a:r>
              <a:rPr lang="en-GB" sz="2000" b="1" dirty="0">
                <a:solidFill>
                  <a:schemeClr val="tx1"/>
                </a:solidFill>
              </a:rPr>
              <a:t>?</a:t>
            </a:r>
            <a:br>
              <a:rPr lang="en-GB" b="1" dirty="0">
                <a:solidFill>
                  <a:schemeClr val="tx1"/>
                </a:solidFill>
              </a:rPr>
            </a:br>
            <a:endParaRPr lang="en-GB" b="1" dirty="0">
              <a:solidFill>
                <a:schemeClr val="tx1"/>
              </a:solidFill>
            </a:endParaRPr>
          </a:p>
          <a:p>
            <a:r>
              <a:rPr lang="en-GB" dirty="0">
                <a:solidFill>
                  <a:schemeClr val="tx1"/>
                </a:solidFill>
              </a:rPr>
              <a:t>A new suite of level 2 qualifications designed to meet requirements for the new </a:t>
            </a:r>
            <a:r>
              <a:rPr lang="en-GB" b="1" dirty="0">
                <a:solidFill>
                  <a:schemeClr val="tx1"/>
                </a:solidFill>
              </a:rPr>
              <a:t>Technical Certificate </a:t>
            </a:r>
            <a:r>
              <a:rPr lang="en-GB" dirty="0">
                <a:solidFill>
                  <a:schemeClr val="tx1"/>
                </a:solidFill>
              </a:rPr>
              <a:t>performance measures.  </a:t>
            </a:r>
          </a:p>
          <a:p>
            <a:endParaRPr lang="en-GB" dirty="0">
              <a:solidFill>
                <a:schemeClr val="tx1"/>
              </a:solidFill>
            </a:endParaRPr>
          </a:p>
          <a:p>
            <a:r>
              <a:rPr lang="en-GB" dirty="0">
                <a:solidFill>
                  <a:schemeClr val="tx1"/>
                </a:solidFill>
              </a:rPr>
              <a:t>First teaching from September 2017</a:t>
            </a:r>
          </a:p>
          <a:p>
            <a:r>
              <a:rPr lang="en-GB" dirty="0">
                <a:solidFill>
                  <a:schemeClr val="tx1"/>
                </a:solidFill>
              </a:rPr>
              <a:t>Focused on getting post-16 learners work-ready.</a:t>
            </a:r>
            <a:endParaRPr lang="en-GB" b="1" dirty="0">
              <a:solidFill>
                <a:schemeClr val="tx1"/>
              </a:solidFill>
            </a:endParaRPr>
          </a:p>
          <a:p>
            <a:br>
              <a:rPr lang="en-GB" b="1" dirty="0">
                <a:solidFill>
                  <a:schemeClr val="tx1"/>
                </a:solidFill>
              </a:rPr>
            </a:br>
            <a:endParaRPr lang="en-GB" b="1" dirty="0">
              <a:solidFill>
                <a:schemeClr val="tx1"/>
              </a:solidFill>
            </a:endParaRPr>
          </a:p>
          <a:p>
            <a:pPr>
              <a:lnSpc>
                <a:spcPct val="100000"/>
              </a:lnSpc>
            </a:pPr>
            <a:r>
              <a:rPr lang="en-GB" sz="1800" b="1" dirty="0">
                <a:solidFill>
                  <a:schemeClr val="tx1"/>
                </a:solidFill>
                <a:cs typeface="Arial" panose="020B0604020202020204" pitchFamily="34" charset="0"/>
              </a:rPr>
              <a:t>They can be studied:</a:t>
            </a:r>
          </a:p>
          <a:p>
            <a:pPr>
              <a:lnSpc>
                <a:spcPct val="100000"/>
              </a:lnSpc>
            </a:pPr>
            <a:endParaRPr lang="en-GB" sz="1800" b="1" dirty="0">
              <a:solidFill>
                <a:schemeClr val="tx1"/>
              </a:solidFill>
              <a:cs typeface="Arial" panose="020B0604020202020204" pitchFamily="34" charset="0"/>
            </a:endParaRPr>
          </a:p>
          <a:p>
            <a:pPr marL="285750" indent="-285750">
              <a:lnSpc>
                <a:spcPct val="100000"/>
              </a:lnSpc>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as standalone courses or as part of a full time 16-19 programme of study</a:t>
            </a:r>
          </a:p>
          <a:p>
            <a:pPr marL="285750" indent="-285750">
              <a:lnSpc>
                <a:spcPct val="100000"/>
              </a:lnSpc>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as the technical qualification within an apprenticeship</a:t>
            </a:r>
          </a:p>
          <a:p>
            <a:pPr marL="285750" indent="-285750">
              <a:lnSpc>
                <a:spcPct val="100000"/>
              </a:lnSpc>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off the job training for those already in work</a:t>
            </a:r>
          </a:p>
          <a:p>
            <a:pPr marL="285750" indent="-285750">
              <a:lnSpc>
                <a:spcPct val="100000"/>
              </a:lnSpc>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as a roll on roll off programme</a:t>
            </a:r>
            <a:br>
              <a:rPr lang="en-GB" sz="2000" b="1" dirty="0">
                <a:solidFill>
                  <a:schemeClr val="tx1"/>
                </a:solidFill>
                <a:latin typeface="Arial" panose="020B0604020202020204" pitchFamily="34" charset="0"/>
                <a:cs typeface="Arial" panose="020B0604020202020204" pitchFamily="34" charset="0"/>
              </a:rPr>
            </a:br>
            <a:endParaRPr lang="en-GB" sz="2000" b="1" dirty="0">
              <a:solidFill>
                <a:schemeClr val="tx1"/>
              </a:solidFill>
              <a:latin typeface="Arial" panose="020B0604020202020204" pitchFamily="34" charset="0"/>
              <a:cs typeface="Arial" panose="020B0604020202020204" pitchFamily="34" charset="0"/>
            </a:endParaRPr>
          </a:p>
          <a:p>
            <a:endParaRPr lang="en-US" b="1" dirty="0">
              <a:solidFill>
                <a:schemeClr val="tx1"/>
              </a:solidFill>
            </a:endParaRPr>
          </a:p>
        </p:txBody>
      </p:sp>
    </p:spTree>
    <p:extLst>
      <p:ext uri="{BB962C8B-B14F-4D97-AF65-F5344CB8AC3E}">
        <p14:creationId xmlns:p14="http://schemas.microsoft.com/office/powerpoint/2010/main" val="295297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67474"/>
            <a:ext cx="7956427" cy="1096875"/>
          </a:xfrm>
        </p:spPr>
        <p:txBody>
          <a:bodyPr/>
          <a:lstStyle/>
          <a:p>
            <a:r>
              <a:rPr lang="en-GB" sz="3200" dirty="0">
                <a:hlinkClick r:id="rId3"/>
              </a:rPr>
              <a:t>BTEC L2 Technical Diploma in Engineering</a:t>
            </a:r>
            <a:endParaRPr lang="en-GB" sz="3200" dirty="0"/>
          </a:p>
        </p:txBody>
      </p:sp>
      <p:sp>
        <p:nvSpPr>
          <p:cNvPr id="3" name="Text Placeholder 2"/>
          <p:cNvSpPr>
            <a:spLocks noGrp="1"/>
          </p:cNvSpPr>
          <p:nvPr>
            <p:ph type="body" sz="quarter" idx="4294967295"/>
          </p:nvPr>
        </p:nvSpPr>
        <p:spPr>
          <a:xfrm>
            <a:off x="2060811" y="6147827"/>
            <a:ext cx="5677469" cy="341751"/>
          </a:xfrm>
          <a:prstGeom prst="rect">
            <a:avLst/>
          </a:prstGeom>
        </p:spPr>
        <p:txBody>
          <a:bodyPr/>
          <a:lstStyle/>
          <a:p>
            <a:r>
              <a:rPr lang="en-GB" sz="1800" b="1" dirty="0">
                <a:hlinkClick r:id="rId4" invalidUrl="http://qualifications.pearson.com/content/dam/pdf/BTEC Technicals/engineering/2017/specification-and-sample-assessments/9781446938874_BTEC_L2_Dip_Eng_spec.pdf"/>
              </a:rPr>
              <a:t>Specification and sample assessments</a:t>
            </a:r>
            <a:endParaRPr lang="en-GB" sz="1800" b="1" dirty="0"/>
          </a:p>
        </p:txBody>
      </p:sp>
      <p:sp>
        <p:nvSpPr>
          <p:cNvPr id="6"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8</a:t>
            </a:fld>
            <a:endParaRPr lang="en-GB" dirty="0"/>
          </a:p>
        </p:txBody>
      </p:sp>
      <p:pic>
        <p:nvPicPr>
          <p:cNvPr id="4" name="Picture 3"/>
          <p:cNvPicPr>
            <a:picLocks noChangeAspect="1"/>
          </p:cNvPicPr>
          <p:nvPr/>
        </p:nvPicPr>
        <p:blipFill>
          <a:blip r:embed="rId5"/>
          <a:stretch>
            <a:fillRect/>
          </a:stretch>
        </p:blipFill>
        <p:spPr>
          <a:xfrm>
            <a:off x="436728" y="1241758"/>
            <a:ext cx="8419679" cy="4572188"/>
          </a:xfrm>
          <a:prstGeom prst="rect">
            <a:avLst/>
          </a:prstGeom>
        </p:spPr>
      </p:pic>
    </p:spTree>
    <p:extLst>
      <p:ext uri="{BB962C8B-B14F-4D97-AF65-F5344CB8AC3E}">
        <p14:creationId xmlns:p14="http://schemas.microsoft.com/office/powerpoint/2010/main" val="413710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7" y="417599"/>
            <a:ext cx="8179582" cy="1096874"/>
          </a:xfrm>
        </p:spPr>
        <p:txBody>
          <a:bodyPr/>
          <a:lstStyle/>
          <a:p>
            <a:r>
              <a:rPr lang="en-GB" dirty="0"/>
              <a:t>BTECs and 16-19 performance measures 2019 lists (England)</a:t>
            </a:r>
          </a:p>
        </p:txBody>
      </p:sp>
      <p:sp>
        <p:nvSpPr>
          <p:cNvPr id="3" name="Text Placeholder 2"/>
          <p:cNvSpPr>
            <a:spLocks noGrp="1"/>
          </p:cNvSpPr>
          <p:nvPr>
            <p:ph type="body" idx="1"/>
          </p:nvPr>
        </p:nvSpPr>
        <p:spPr>
          <a:xfrm>
            <a:off x="542925" y="1704975"/>
            <a:ext cx="8068812" cy="4081676"/>
          </a:xfrm>
        </p:spPr>
        <p:txBody>
          <a:bodyPr/>
          <a:lstStyle/>
          <a:p>
            <a:endParaRPr lang="en-GB" dirty="0"/>
          </a:p>
          <a:p>
            <a:r>
              <a:rPr lang="en-GB" sz="2000" b="1" dirty="0"/>
              <a:t>RQF BTEC National L3 Engineering qualifications (2016) all on Applied General or Tech Level lists</a:t>
            </a:r>
          </a:p>
          <a:p>
            <a:endParaRPr lang="en-GB" sz="2000" b="1" dirty="0"/>
          </a:p>
          <a:p>
            <a:r>
              <a:rPr lang="en-GB" sz="2000" b="1" dirty="0"/>
              <a:t>BTEC L2 Technical Diploma in Engineering on Technical Certificate list</a:t>
            </a:r>
          </a:p>
          <a:p>
            <a:endParaRPr lang="en-GB" dirty="0"/>
          </a:p>
          <a:p>
            <a:endParaRPr lang="en-GB" dirty="0"/>
          </a:p>
          <a:p>
            <a:r>
              <a:rPr lang="en-GB" sz="2400" b="1" dirty="0">
                <a:hlinkClick r:id="rId2"/>
              </a:rPr>
              <a:t>Full details here.</a:t>
            </a:r>
            <a:endParaRPr lang="en-GB" sz="2400" b="1"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GB" sz="800" b="1" i="0" u="none" strike="noStrike" cap="none" smtClean="0">
                <a:solidFill>
                  <a:schemeClr val="lt2"/>
                </a:solidFill>
                <a:latin typeface="Arial"/>
                <a:ea typeface="Arial"/>
                <a:cs typeface="Arial"/>
                <a:sym typeface="Arial"/>
              </a:rPr>
              <a:t>9</a:t>
            </a:fld>
            <a:endParaRPr lang="en-GB" sz="800" b="1"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1993965006"/>
      </p:ext>
    </p:extLst>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1936</Words>
  <Application>Microsoft Office PowerPoint</Application>
  <PresentationFormat>On-screen Show (4:3)</PresentationFormat>
  <Paragraphs>373</Paragraphs>
  <Slides>31</Slides>
  <Notes>20</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Lato Light</vt:lpstr>
      <vt:lpstr>Lato Medium</vt:lpstr>
      <vt:lpstr>Times New Roman</vt:lpstr>
      <vt:lpstr>Wingdings</vt:lpstr>
      <vt:lpstr>Pearson</vt:lpstr>
      <vt:lpstr>NFEC Forum March 2017 Pearson update</vt:lpstr>
      <vt:lpstr>BTEC Level 1 Latest news </vt:lpstr>
      <vt:lpstr>What do the new courses look like?</vt:lpstr>
      <vt:lpstr>Structure of the new BTEC L1 Introductory qualifications in Engineering</vt:lpstr>
      <vt:lpstr>Level 2:  BTEC Firsts  BTEC Level 2 Technicals </vt:lpstr>
      <vt:lpstr>Which BTECs can you teach, and when? </vt:lpstr>
      <vt:lpstr>BTEC Level 2 Latest news</vt:lpstr>
      <vt:lpstr>BTEC L2 Technical Diploma in Engineering</vt:lpstr>
      <vt:lpstr>BTECs and 16-19 performance measures 2019 lists (England)</vt:lpstr>
      <vt:lpstr>Parts of 2010 portfolio available longer</vt:lpstr>
      <vt:lpstr>BTEC Higher National Qualifications in Engineering (RQF)</vt:lpstr>
      <vt:lpstr>New specifications: First teach 2017 </vt:lpstr>
      <vt:lpstr>Overview</vt:lpstr>
      <vt:lpstr>PowerPoint Presentation</vt:lpstr>
      <vt:lpstr>PowerPoint Presentation</vt:lpstr>
      <vt:lpstr>PowerPoint Presentation</vt:lpstr>
      <vt:lpstr>Professional Recognition</vt:lpstr>
      <vt:lpstr>Professional Body and Sector Skills Council Recognition</vt:lpstr>
      <vt:lpstr>Assessment Criteria and Methodology </vt:lpstr>
      <vt:lpstr>Engineering: Core Units - All pathways </vt:lpstr>
      <vt:lpstr>Engineering - main pathway level 4 units</vt:lpstr>
      <vt:lpstr>Engineering - main pathway level 4 units</vt:lpstr>
      <vt:lpstr>…Continued</vt:lpstr>
      <vt:lpstr>Engineering - main pathway level 5 units</vt:lpstr>
      <vt:lpstr>Engineering - main pathway level 5 units</vt:lpstr>
      <vt:lpstr>…Continued</vt:lpstr>
      <vt:lpstr>Nuclear Engineering units</vt:lpstr>
      <vt:lpstr>Aeronautical Engineering level 4 units</vt:lpstr>
      <vt:lpstr>Aeronautical Engineering level 5 units</vt:lpstr>
      <vt:lpstr>For your consideration</vt:lpstr>
      <vt:lpstr>Local contacts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Higher National Qualifications in Engineering (RQF)</dc:title>
  <dc:creator>Murphy, Amanda</dc:creator>
  <cp:lastModifiedBy>Jill</cp:lastModifiedBy>
  <cp:revision>16</cp:revision>
  <dcterms:modified xsi:type="dcterms:W3CDTF">2017-03-06T08:44:34Z</dcterms:modified>
</cp:coreProperties>
</file>